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6"/>
  </p:notesMasterIdLst>
  <p:sldIdLst>
    <p:sldId id="256" r:id="rId3"/>
    <p:sldId id="257" r:id="rId4"/>
    <p:sldId id="259" r:id="rId5"/>
    <p:sldId id="258" r:id="rId6"/>
    <p:sldId id="260" r:id="rId7"/>
    <p:sldId id="261" r:id="rId8"/>
    <p:sldId id="264" r:id="rId9"/>
    <p:sldId id="262" r:id="rId10"/>
    <p:sldId id="263" r:id="rId11"/>
    <p:sldId id="265" r:id="rId12"/>
    <p:sldId id="266" r:id="rId13"/>
    <p:sldId id="267" r:id="rId14"/>
    <p:sldId id="268" r:id="rId15"/>
  </p:sldIdLst>
  <p:sldSz cx="9144000" cy="5143500" type="screen16x9"/>
  <p:notesSz cx="6858000" cy="9144000"/>
  <p:embeddedFontLst>
    <p:embeddedFont>
      <p:font typeface="Dosis" pitchFamily="2" charset="0"/>
      <p:regular r:id="rId17"/>
      <p:bold r:id="rId18"/>
    </p:embeddedFont>
    <p:embeddedFont>
      <p:font typeface="Nunito"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92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941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048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www.linkedin.com/in/lutfi-kurrotaeni/" TargetMode="External"/><Relationship Id="rId4" Type="http://schemas.openxmlformats.org/officeDocument/2006/relationships/hyperlink" Target="mailto:luthfialbadar@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drive.google.com/file/d/1-FOHqsMPdS_zOfBX6nJkvYzxycJ_yUS5/view?usp=drive_link" TargetMode="External"/><Relationship Id="rId5" Type="http://schemas.openxmlformats.org/officeDocument/2006/relationships/slide" Target="slide6.xml"/><Relationship Id="rId4" Type="http://schemas.openxmlformats.org/officeDocument/2006/relationships/slide" Target="slide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slide" Target="slide12.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FOHqsMPdS_zOfBX6nJkvYzxycJ_yUS5/view?usp=drive_link"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Lutfi Kurrotaeni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luthfialbadar@gmail.com</a:t>
            </a:r>
            <a:endParaRPr lang="en-US"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linkedin.com/in/</a:t>
            </a:r>
            <a:r>
              <a:rPr lang="en-US" sz="1200" dirty="0" err="1">
                <a:latin typeface="Dosis"/>
                <a:ea typeface="Dosis"/>
                <a:cs typeface="Dosis"/>
                <a:sym typeface="Dosis"/>
                <a:hlinkClick r:id="rId5"/>
              </a:rPr>
              <a:t>lutfi-kurrotaeni</a:t>
            </a:r>
            <a:endParaRPr lang="en-US" sz="1200" dirty="0">
              <a:latin typeface="Dosis"/>
              <a:ea typeface="Dosis"/>
              <a:cs typeface="Dosis"/>
              <a:sym typeface="Dosis"/>
            </a:endParaRPr>
          </a:p>
        </p:txBody>
      </p:sp>
      <p:pic>
        <p:nvPicPr>
          <p:cNvPr id="101" name="Google Shape;101;p25"/>
          <p:cNvPicPr preferRelativeResize="0"/>
          <p:nvPr/>
        </p:nvPicPr>
        <p:blipFill rotWithShape="1">
          <a:blip r:embed="rId6"/>
          <a:srcRect l="6619" t="34426" r="5581" b="4281"/>
          <a:stretch/>
        </p:blipFill>
        <p:spPr>
          <a:xfrm>
            <a:off x="4745811" y="908900"/>
            <a:ext cx="1069925" cy="1008000"/>
          </a:xfrm>
          <a:prstGeom prst="roundRect">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latin typeface="Nunito"/>
                <a:sym typeface="Nunito"/>
              </a:rPr>
              <a:t>“Saya </a:t>
            </a:r>
            <a:r>
              <a:rPr lang="en-US" sz="1217" dirty="0" err="1">
                <a:latin typeface="Nunito"/>
                <a:sym typeface="Nunito"/>
              </a:rPr>
              <a:t>merupakan</a:t>
            </a:r>
            <a:r>
              <a:rPr lang="en-US" sz="1217" dirty="0">
                <a:latin typeface="Nunito"/>
                <a:sym typeface="Nunito"/>
              </a:rPr>
              <a:t> </a:t>
            </a:r>
            <a:r>
              <a:rPr lang="en-US" sz="1217" b="1" dirty="0">
                <a:latin typeface="Nunito"/>
                <a:sym typeface="Nunito"/>
              </a:rPr>
              <a:t>junior data scientist </a:t>
            </a:r>
            <a:r>
              <a:rPr lang="en-US" sz="1217" dirty="0">
                <a:latin typeface="Nunito"/>
                <a:sym typeface="Nunito"/>
              </a:rPr>
              <a:t>yang </a:t>
            </a:r>
            <a:r>
              <a:rPr lang="en-US" sz="1217" dirty="0" err="1">
                <a:latin typeface="Nunito"/>
                <a:sym typeface="Nunito"/>
              </a:rPr>
              <a:t>memiliki</a:t>
            </a:r>
            <a:r>
              <a:rPr lang="en-US" sz="1217" dirty="0">
                <a:latin typeface="Nunito"/>
                <a:sym typeface="Nunito"/>
              </a:rPr>
              <a:t> </a:t>
            </a:r>
            <a:r>
              <a:rPr lang="en-US" sz="1217" dirty="0" err="1">
                <a:latin typeface="Nunito"/>
                <a:sym typeface="Nunito"/>
              </a:rPr>
              <a:t>pengalaman</a:t>
            </a:r>
            <a:r>
              <a:rPr lang="en-US" sz="1217" dirty="0">
                <a:latin typeface="Nunito"/>
                <a:sym typeface="Nunito"/>
              </a:rPr>
              <a:t> </a:t>
            </a:r>
            <a:r>
              <a:rPr lang="en-US" sz="1217" dirty="0" err="1">
                <a:latin typeface="Nunito"/>
                <a:sym typeface="Nunito"/>
              </a:rPr>
              <a:t>dalam</a:t>
            </a:r>
            <a:r>
              <a:rPr lang="en-US" sz="1217" dirty="0">
                <a:latin typeface="Nunito"/>
                <a:sym typeface="Nunito"/>
              </a:rPr>
              <a:t> </a:t>
            </a:r>
            <a:r>
              <a:rPr lang="en-US" sz="1217" dirty="0" err="1">
                <a:latin typeface="Nunito"/>
                <a:sym typeface="Nunito"/>
              </a:rPr>
              <a:t>bidang</a:t>
            </a:r>
            <a:r>
              <a:rPr lang="en-US" sz="1217" dirty="0">
                <a:latin typeface="Nunito"/>
                <a:sym typeface="Nunito"/>
              </a:rPr>
              <a:t> </a:t>
            </a:r>
            <a:r>
              <a:rPr lang="en-US" sz="1217" b="1" dirty="0" err="1">
                <a:latin typeface="Nunito"/>
                <a:sym typeface="Nunito"/>
              </a:rPr>
              <a:t>analisis</a:t>
            </a:r>
            <a:r>
              <a:rPr lang="en-US" sz="1217" b="1" dirty="0">
                <a:latin typeface="Nunito"/>
                <a:sym typeface="Nunito"/>
              </a:rPr>
              <a:t> data, </a:t>
            </a:r>
            <a:r>
              <a:rPr lang="en-US" sz="1217" b="1" dirty="0" err="1">
                <a:latin typeface="Nunito"/>
                <a:sym typeface="Nunito"/>
              </a:rPr>
              <a:t>visualisasi</a:t>
            </a:r>
            <a:r>
              <a:rPr lang="en-US" sz="1217" b="1" dirty="0">
                <a:latin typeface="Nunito"/>
                <a:sym typeface="Nunito"/>
              </a:rPr>
              <a:t> data</a:t>
            </a:r>
            <a:r>
              <a:rPr lang="en-US" sz="1217" dirty="0">
                <a:latin typeface="Nunito"/>
                <a:sym typeface="Nunito"/>
              </a:rPr>
              <a:t>, dan </a:t>
            </a:r>
            <a:r>
              <a:rPr lang="en-US" sz="1217" b="1" dirty="0">
                <a:latin typeface="Nunito"/>
                <a:sym typeface="Nunito"/>
              </a:rPr>
              <a:t>machine learning model</a:t>
            </a:r>
            <a:r>
              <a:rPr lang="en-US" sz="1217" dirty="0">
                <a:latin typeface="Nunito"/>
                <a:sym typeface="Nunito"/>
              </a:rPr>
              <a:t>. </a:t>
            </a:r>
            <a:r>
              <a:rPr lang="en-US" sz="1217" dirty="0" err="1">
                <a:latin typeface="Nunito"/>
                <a:sym typeface="Nunito"/>
              </a:rPr>
              <a:t>Berbekal</a:t>
            </a:r>
            <a:r>
              <a:rPr lang="en-US" sz="1217" dirty="0">
                <a:latin typeface="Nunito"/>
                <a:sym typeface="Nunito"/>
              </a:rPr>
              <a:t> </a:t>
            </a:r>
            <a:r>
              <a:rPr lang="en-US" sz="1217" dirty="0" err="1">
                <a:latin typeface="Nunito"/>
                <a:sym typeface="Nunito"/>
              </a:rPr>
              <a:t>dari</a:t>
            </a:r>
            <a:r>
              <a:rPr lang="en-US" sz="1217" dirty="0">
                <a:latin typeface="Nunito"/>
                <a:sym typeface="Nunito"/>
              </a:rPr>
              <a:t> </a:t>
            </a:r>
            <a:r>
              <a:rPr lang="en-US" sz="1217" dirty="0" err="1">
                <a:latin typeface="Nunito"/>
                <a:sym typeface="Nunito"/>
              </a:rPr>
              <a:t>keilmuan</a:t>
            </a:r>
            <a:r>
              <a:rPr lang="en-US" sz="1217" dirty="0">
                <a:latin typeface="Nunito"/>
                <a:sym typeface="Nunito"/>
              </a:rPr>
              <a:t> yang </a:t>
            </a:r>
            <a:r>
              <a:rPr lang="en-US" sz="1217" dirty="0" err="1">
                <a:latin typeface="Nunito"/>
                <a:sym typeface="Nunito"/>
              </a:rPr>
              <a:t>berkaitan</a:t>
            </a:r>
            <a:r>
              <a:rPr lang="en-US" sz="1217" dirty="0">
                <a:latin typeface="Nunito"/>
                <a:sym typeface="Nunito"/>
              </a:rPr>
              <a:t> </a:t>
            </a:r>
            <a:r>
              <a:rPr lang="en-US" sz="1217" dirty="0" err="1">
                <a:latin typeface="Nunito"/>
                <a:sym typeface="Nunito"/>
              </a:rPr>
              <a:t>dengan</a:t>
            </a:r>
            <a:r>
              <a:rPr lang="en-US" sz="1217" dirty="0">
                <a:latin typeface="Nunito"/>
                <a:sym typeface="Nunito"/>
              </a:rPr>
              <a:t> </a:t>
            </a:r>
            <a:r>
              <a:rPr lang="en-US" sz="1217" dirty="0" err="1">
                <a:latin typeface="Nunito"/>
                <a:sym typeface="Nunito"/>
              </a:rPr>
              <a:t>matematika</a:t>
            </a:r>
            <a:r>
              <a:rPr lang="en-US" sz="1217" dirty="0">
                <a:latin typeface="Nunito"/>
                <a:sym typeface="Nunito"/>
              </a:rPr>
              <a:t> dan </a:t>
            </a:r>
            <a:r>
              <a:rPr lang="en-US" sz="1217" dirty="0" err="1">
                <a:latin typeface="Nunito"/>
                <a:sym typeface="Nunito"/>
              </a:rPr>
              <a:t>mengikuti</a:t>
            </a:r>
            <a:r>
              <a:rPr lang="en-US" sz="1217" dirty="0">
                <a:latin typeface="Nunito"/>
                <a:sym typeface="Nunito"/>
              </a:rPr>
              <a:t> </a:t>
            </a:r>
            <a:r>
              <a:rPr lang="en-US" sz="1217" dirty="0" err="1">
                <a:latin typeface="Nunito"/>
                <a:sym typeface="Nunito"/>
              </a:rPr>
              <a:t>organisasi</a:t>
            </a:r>
            <a:r>
              <a:rPr lang="en-US" sz="1217" dirty="0">
                <a:latin typeface="Nunito"/>
                <a:sym typeface="Nunito"/>
              </a:rPr>
              <a:t> </a:t>
            </a:r>
            <a:r>
              <a:rPr lang="en-US" sz="1217" dirty="0" err="1">
                <a:latin typeface="Nunito"/>
                <a:sym typeface="Nunito"/>
              </a:rPr>
              <a:t>memberikan</a:t>
            </a:r>
            <a:r>
              <a:rPr lang="en-US" sz="1217" dirty="0">
                <a:latin typeface="Nunito"/>
                <a:sym typeface="Nunito"/>
              </a:rPr>
              <a:t> </a:t>
            </a:r>
            <a:r>
              <a:rPr lang="en-US" sz="1217" dirty="0" err="1">
                <a:latin typeface="Nunito"/>
                <a:sym typeface="Nunito"/>
              </a:rPr>
              <a:t>pengalaman</a:t>
            </a:r>
            <a:r>
              <a:rPr lang="en-US" sz="1217" dirty="0">
                <a:latin typeface="Nunito"/>
                <a:sym typeface="Nunito"/>
              </a:rPr>
              <a:t> </a:t>
            </a:r>
            <a:r>
              <a:rPr lang="en-US" sz="1217" dirty="0" err="1">
                <a:latin typeface="Nunito"/>
                <a:sym typeface="Nunito"/>
              </a:rPr>
              <a:t>untuk</a:t>
            </a:r>
            <a:r>
              <a:rPr lang="en-US" sz="1217" dirty="0">
                <a:latin typeface="Nunito"/>
                <a:sym typeface="Nunito"/>
              </a:rPr>
              <a:t> </a:t>
            </a:r>
            <a:r>
              <a:rPr lang="en-US" sz="1217" dirty="0" err="1">
                <a:latin typeface="Nunito"/>
                <a:sym typeface="Nunito"/>
              </a:rPr>
              <a:t>mengembangkan</a:t>
            </a:r>
            <a:r>
              <a:rPr lang="en-US" sz="1217" dirty="0">
                <a:latin typeface="Nunito"/>
                <a:sym typeface="Nunito"/>
              </a:rPr>
              <a:t> </a:t>
            </a:r>
            <a:r>
              <a:rPr lang="en-US" sz="1217" dirty="0" err="1">
                <a:latin typeface="Nunito"/>
                <a:sym typeface="Nunito"/>
              </a:rPr>
              <a:t>berbagai</a:t>
            </a:r>
            <a:r>
              <a:rPr lang="en-US" sz="1217" dirty="0">
                <a:latin typeface="Nunito"/>
                <a:sym typeface="Nunito"/>
              </a:rPr>
              <a:t> soft skill yang </a:t>
            </a:r>
            <a:r>
              <a:rPr lang="en-US" sz="1217" dirty="0" err="1">
                <a:latin typeface="Nunito"/>
                <a:sym typeface="Nunito"/>
              </a:rPr>
              <a:t>menunjang</a:t>
            </a:r>
            <a:r>
              <a:rPr lang="en-US" sz="1217" dirty="0">
                <a:latin typeface="Nunito"/>
                <a:sym typeface="Nunito"/>
              </a:rPr>
              <a:t> </a:t>
            </a:r>
            <a:r>
              <a:rPr lang="en-US" sz="1217" dirty="0" err="1">
                <a:latin typeface="Nunito"/>
                <a:sym typeface="Nunito"/>
              </a:rPr>
              <a:t>karier</a:t>
            </a:r>
            <a:r>
              <a:rPr lang="en-US" sz="1217" dirty="0">
                <a:latin typeface="Nunito"/>
                <a:sym typeface="Nunito"/>
              </a:rPr>
              <a:t>.”</a:t>
            </a:r>
            <a:endParaRPr sz="27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a:extLst>
              <a:ext uri="{FF2B5EF4-FFF2-40B4-BE49-F238E27FC236}">
                <a16:creationId xmlns:a16="http://schemas.microsoft.com/office/drawing/2014/main" id="{21E649FB-0FDD-DC64-D662-03574BD1847B}"/>
              </a:ext>
            </a:extLst>
          </p:cNvPr>
          <p:cNvPicPr>
            <a:picLocks noChangeAspect="1"/>
          </p:cNvPicPr>
          <p:nvPr/>
        </p:nvPicPr>
        <p:blipFill>
          <a:blip r:embed="rId3"/>
          <a:stretch>
            <a:fillRect/>
          </a:stretch>
        </p:blipFill>
        <p:spPr>
          <a:xfrm>
            <a:off x="0" y="572702"/>
            <a:ext cx="9144000" cy="4088780"/>
          </a:xfrm>
          <a:prstGeom prst="rect">
            <a:avLst/>
          </a:prstGeom>
        </p:spPr>
      </p:pic>
      <p:sp>
        <p:nvSpPr>
          <p:cNvPr id="4" name="Google Shape;54;p13">
            <a:extLst>
              <a:ext uri="{FF2B5EF4-FFF2-40B4-BE49-F238E27FC236}">
                <a16:creationId xmlns:a16="http://schemas.microsoft.com/office/drawing/2014/main" id="{261165BF-5B11-78E9-7CB3-D109D04A2611}"/>
              </a:ext>
            </a:extLst>
          </p:cNvPr>
          <p:cNvSpPr txBox="1">
            <a:spLocks/>
          </p:cNvSpPr>
          <p:nvPr/>
        </p:nvSpPr>
        <p:spPr>
          <a:xfrm>
            <a:off x="0" y="11717"/>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1800" b="1">
                <a:solidFill>
                  <a:schemeClr val="bg1"/>
                </a:solidFill>
                <a:latin typeface="+mj-lt"/>
                <a:ea typeface="Roboto"/>
                <a:cs typeface="Roboto"/>
                <a:sym typeface="Roboto"/>
              </a:rPr>
              <a:t>Impact Analysis of Stay Duration on Hotel Bookings Cancellation Rates</a:t>
            </a:r>
            <a:endParaRPr lang="en-US" sz="1800" b="1" dirty="0">
              <a:solidFill>
                <a:schemeClr val="bg1"/>
              </a:solidFill>
              <a:latin typeface="+mj-lt"/>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5CD1EE-C221-3AC1-8D97-2810BDEF1CF1}"/>
              </a:ext>
            </a:extLst>
          </p:cNvPr>
          <p:cNvSpPr>
            <a:spLocks noGrp="1"/>
          </p:cNvSpPr>
          <p:nvPr>
            <p:ph type="body" idx="1"/>
          </p:nvPr>
        </p:nvSpPr>
        <p:spPr/>
        <p:txBody>
          <a:bodyPr>
            <a:normAutofit/>
          </a:bodyPr>
          <a:lstStyle/>
          <a:p>
            <a:pPr marL="114300" indent="0">
              <a:buNone/>
            </a:pPr>
            <a:r>
              <a:rPr lang="en-US" sz="1600" dirty="0"/>
              <a:t>Cancellation rate </a:t>
            </a:r>
            <a:r>
              <a:rPr lang="en-US" sz="1600" dirty="0" err="1"/>
              <a:t>untuk</a:t>
            </a:r>
            <a:r>
              <a:rPr lang="en-US" sz="1600" dirty="0"/>
              <a:t> City Hotel </a:t>
            </a:r>
            <a:r>
              <a:rPr lang="en-US" sz="1600" dirty="0" err="1"/>
              <a:t>terus</a:t>
            </a:r>
            <a:r>
              <a:rPr lang="en-US" sz="1600" dirty="0"/>
              <a:t> </a:t>
            </a:r>
            <a:r>
              <a:rPr lang="en-US" sz="1600" dirty="0" err="1"/>
              <a:t>meningkat</a:t>
            </a:r>
            <a:r>
              <a:rPr lang="en-US" sz="1600" dirty="0"/>
              <a:t> </a:t>
            </a:r>
            <a:r>
              <a:rPr lang="en-US" sz="1600" dirty="0" err="1"/>
              <a:t>sejalan</a:t>
            </a:r>
            <a:r>
              <a:rPr lang="en-US" sz="1600" dirty="0"/>
              <a:t> </a:t>
            </a:r>
            <a:r>
              <a:rPr lang="en-US" sz="1600" dirty="0" err="1"/>
              <a:t>dengan</a:t>
            </a:r>
            <a:r>
              <a:rPr lang="en-US" sz="1600" dirty="0"/>
              <a:t> </a:t>
            </a:r>
            <a:r>
              <a:rPr lang="en-US" sz="1600" dirty="0" err="1"/>
              <a:t>durasi</a:t>
            </a:r>
            <a:r>
              <a:rPr lang="en-US" sz="1600" dirty="0"/>
              <a:t> </a:t>
            </a:r>
            <a:r>
              <a:rPr lang="en-US" sz="1600" dirty="0" err="1"/>
              <a:t>waktu</a:t>
            </a:r>
            <a:r>
              <a:rPr lang="en-US" sz="1600" dirty="0"/>
              <a:t> </a:t>
            </a:r>
            <a:r>
              <a:rPr lang="en-US" sz="1600" dirty="0" err="1"/>
              <a:t>tamu</a:t>
            </a:r>
            <a:r>
              <a:rPr lang="en-US" sz="1600" dirty="0"/>
              <a:t> </a:t>
            </a:r>
            <a:r>
              <a:rPr lang="en-US" sz="1600" dirty="0" err="1"/>
              <a:t>menginap</a:t>
            </a:r>
            <a:r>
              <a:rPr lang="en-US" sz="1600" dirty="0"/>
              <a:t>. </a:t>
            </a:r>
            <a:r>
              <a:rPr lang="en-US" sz="1600" dirty="0" err="1"/>
              <a:t>Begitupun</a:t>
            </a:r>
            <a:r>
              <a:rPr lang="en-US" sz="1600" dirty="0"/>
              <a:t> </a:t>
            </a:r>
            <a:r>
              <a:rPr lang="en-US" sz="1600" dirty="0" err="1"/>
              <a:t>untuk</a:t>
            </a:r>
            <a:r>
              <a:rPr lang="en-US" sz="1600" dirty="0"/>
              <a:t> Resort Hotel </a:t>
            </a:r>
            <a:r>
              <a:rPr lang="en-US" sz="1600" dirty="0" err="1"/>
              <a:t>terus</a:t>
            </a:r>
            <a:r>
              <a:rPr lang="en-US" sz="1600" dirty="0"/>
              <a:t> </a:t>
            </a:r>
            <a:r>
              <a:rPr lang="en-US" sz="1600" dirty="0" err="1"/>
              <a:t>terjadi</a:t>
            </a:r>
            <a:r>
              <a:rPr lang="en-US" sz="1600" dirty="0"/>
              <a:t> </a:t>
            </a:r>
            <a:r>
              <a:rPr lang="en-US" sz="1600" dirty="0" err="1"/>
              <a:t>kenaikan</a:t>
            </a:r>
            <a:r>
              <a:rPr lang="en-US" sz="1600" dirty="0"/>
              <a:t>, </a:t>
            </a:r>
            <a:r>
              <a:rPr lang="en-US" sz="1600" dirty="0" err="1"/>
              <a:t>tetapi</a:t>
            </a:r>
            <a:r>
              <a:rPr lang="en-US" sz="1600" dirty="0"/>
              <a:t> </a:t>
            </a:r>
            <a:r>
              <a:rPr lang="en-US" sz="1600" dirty="0" err="1"/>
              <a:t>terjadi</a:t>
            </a:r>
            <a:r>
              <a:rPr lang="en-US" sz="1600" dirty="0"/>
              <a:t> </a:t>
            </a:r>
            <a:r>
              <a:rPr lang="en-US" sz="1600" dirty="0" err="1"/>
              <a:t>penurunan</a:t>
            </a:r>
            <a:r>
              <a:rPr lang="en-US" sz="1600" dirty="0"/>
              <a:t> </a:t>
            </a:r>
            <a:r>
              <a:rPr lang="en-US" sz="1600" dirty="0" err="1"/>
              <a:t>untuk</a:t>
            </a:r>
            <a:r>
              <a:rPr lang="en-US" sz="1600" dirty="0"/>
              <a:t> </a:t>
            </a:r>
            <a:r>
              <a:rPr lang="en-US" sz="1600" dirty="0" err="1"/>
              <a:t>durasi</a:t>
            </a:r>
            <a:r>
              <a:rPr lang="en-US" sz="1600" dirty="0"/>
              <a:t> </a:t>
            </a:r>
            <a:r>
              <a:rPr lang="en-US" sz="1600" dirty="0" err="1"/>
              <a:t>waktu</a:t>
            </a:r>
            <a:r>
              <a:rPr lang="en-US" sz="1600" dirty="0"/>
              <a:t> </a:t>
            </a:r>
            <a:r>
              <a:rPr lang="en-US" sz="1600" dirty="0" err="1"/>
              <a:t>inap</a:t>
            </a:r>
            <a:r>
              <a:rPr lang="en-US" sz="1600" dirty="0"/>
              <a:t> </a:t>
            </a:r>
            <a:r>
              <a:rPr lang="en-US" sz="1600" dirty="0" err="1"/>
              <a:t>lebih</a:t>
            </a:r>
            <a:r>
              <a:rPr lang="en-US" sz="1600" dirty="0"/>
              <a:t> </a:t>
            </a:r>
            <a:r>
              <a:rPr lang="en-US" sz="1600" dirty="0" err="1"/>
              <a:t>dari</a:t>
            </a:r>
            <a:r>
              <a:rPr lang="en-US" sz="1600" dirty="0"/>
              <a:t> 4 </a:t>
            </a:r>
            <a:r>
              <a:rPr lang="en-US" sz="1600" dirty="0" err="1"/>
              <a:t>minggu</a:t>
            </a:r>
            <a:r>
              <a:rPr lang="en-US" sz="1600" dirty="0"/>
              <a:t>.</a:t>
            </a:r>
          </a:p>
          <a:p>
            <a:pPr marL="114300" indent="0">
              <a:buNone/>
            </a:pPr>
            <a:r>
              <a:rPr lang="en-US" sz="1600" dirty="0" err="1"/>
              <a:t>Tingginya</a:t>
            </a:r>
            <a:r>
              <a:rPr lang="en-US" sz="1600" dirty="0"/>
              <a:t> </a:t>
            </a:r>
            <a:r>
              <a:rPr lang="en-US" sz="1600" dirty="0" err="1"/>
              <a:t>angka</a:t>
            </a:r>
            <a:r>
              <a:rPr lang="en-US" sz="1600" dirty="0"/>
              <a:t> cancellation rate pada City Hotel </a:t>
            </a:r>
            <a:r>
              <a:rPr lang="en-US" sz="1600" dirty="0" err="1"/>
              <a:t>perlu</a:t>
            </a:r>
            <a:r>
              <a:rPr lang="en-US" sz="1600" dirty="0"/>
              <a:t> </a:t>
            </a:r>
            <a:r>
              <a:rPr lang="en-US" sz="1600" dirty="0" err="1"/>
              <a:t>ditangani</a:t>
            </a:r>
            <a:r>
              <a:rPr lang="en-US" sz="1600" dirty="0"/>
              <a:t> </a:t>
            </a:r>
            <a:r>
              <a:rPr lang="en-US" sz="1600" dirty="0" err="1"/>
              <a:t>lebih</a:t>
            </a:r>
            <a:r>
              <a:rPr lang="en-US" sz="1600" dirty="0"/>
              <a:t> </a:t>
            </a:r>
            <a:r>
              <a:rPr lang="en-US" sz="1600" dirty="0" err="1"/>
              <a:t>lanjut</a:t>
            </a:r>
            <a:r>
              <a:rPr lang="en-US" sz="1600" dirty="0"/>
              <a:t> </a:t>
            </a:r>
            <a:r>
              <a:rPr lang="en-US" sz="1600" dirty="0" err="1"/>
              <a:t>karena</a:t>
            </a:r>
            <a:r>
              <a:rPr lang="en-US" sz="1600" dirty="0"/>
              <a:t> </a:t>
            </a:r>
            <a:r>
              <a:rPr lang="en-US" sz="1600" dirty="0" err="1"/>
              <a:t>sampai</a:t>
            </a:r>
            <a:r>
              <a:rPr lang="en-US" sz="1600" dirty="0"/>
              <a:t> </a:t>
            </a:r>
            <a:r>
              <a:rPr lang="en-US" sz="1600" dirty="0" err="1"/>
              <a:t>melebihi</a:t>
            </a:r>
            <a:r>
              <a:rPr lang="en-US" sz="1600" dirty="0"/>
              <a:t> 50% pada </a:t>
            </a:r>
            <a:r>
              <a:rPr lang="en-US" sz="1600" dirty="0" err="1"/>
              <a:t>durasi</a:t>
            </a:r>
            <a:r>
              <a:rPr lang="en-US" sz="1600" dirty="0"/>
              <a:t> </a:t>
            </a:r>
            <a:r>
              <a:rPr lang="en-US" sz="1600" dirty="0" err="1"/>
              <a:t>lebih</a:t>
            </a:r>
            <a:r>
              <a:rPr lang="en-US" sz="1600" dirty="0"/>
              <a:t> </a:t>
            </a:r>
            <a:r>
              <a:rPr lang="en-US" sz="1600" dirty="0" err="1"/>
              <a:t>dari</a:t>
            </a:r>
            <a:r>
              <a:rPr lang="en-US" sz="1600" dirty="0"/>
              <a:t> 2 </a:t>
            </a:r>
            <a:r>
              <a:rPr lang="en-US" sz="1600" dirty="0" err="1"/>
              <a:t>minggu</a:t>
            </a:r>
            <a:r>
              <a:rPr lang="en-US" sz="1600" dirty="0"/>
              <a:t>.</a:t>
            </a:r>
            <a:endParaRPr lang="en-ID" sz="1600" dirty="0"/>
          </a:p>
        </p:txBody>
      </p:sp>
      <p:sp>
        <p:nvSpPr>
          <p:cNvPr id="7" name="Google Shape;54;p13">
            <a:extLst>
              <a:ext uri="{FF2B5EF4-FFF2-40B4-BE49-F238E27FC236}">
                <a16:creationId xmlns:a16="http://schemas.microsoft.com/office/drawing/2014/main" id="{F9123045-8195-D95A-C971-6BCD3CF85E66}"/>
              </a:ext>
            </a:extLst>
          </p:cNvPr>
          <p:cNvSpPr txBox="1">
            <a:spLocks/>
          </p:cNvSpPr>
          <p:nvPr/>
        </p:nvSpPr>
        <p:spPr>
          <a:xfrm>
            <a:off x="0" y="15453"/>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1800" b="1">
                <a:solidFill>
                  <a:schemeClr val="bg1"/>
                </a:solidFill>
                <a:latin typeface="+mj-lt"/>
                <a:ea typeface="Roboto"/>
                <a:cs typeface="Roboto"/>
                <a:sym typeface="Roboto"/>
              </a:rPr>
              <a:t>Impact Analysis of Stay Duration on Hotel Bookings Cancellation Rates</a:t>
            </a:r>
            <a:endParaRPr lang="en-US" sz="1800" b="1" dirty="0">
              <a:solidFill>
                <a:schemeClr val="bg1"/>
              </a:solidFill>
              <a:latin typeface="+mj-lt"/>
              <a:ea typeface="Roboto"/>
              <a:cs typeface="Roboto"/>
              <a:sym typeface="Roboto"/>
            </a:endParaRPr>
          </a:p>
        </p:txBody>
      </p:sp>
    </p:spTree>
    <p:extLst>
      <p:ext uri="{BB962C8B-B14F-4D97-AF65-F5344CB8AC3E}">
        <p14:creationId xmlns:p14="http://schemas.microsoft.com/office/powerpoint/2010/main" val="1886304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5CD1EE-C221-3AC1-8D97-2810BDEF1CF1}"/>
              </a:ext>
            </a:extLst>
          </p:cNvPr>
          <p:cNvSpPr>
            <a:spLocks noGrp="1"/>
          </p:cNvSpPr>
          <p:nvPr>
            <p:ph type="body" idx="1"/>
          </p:nvPr>
        </p:nvSpPr>
        <p:spPr/>
        <p:txBody>
          <a:bodyPr/>
          <a:lstStyle/>
          <a:p>
            <a:pPr marL="114300" indent="0">
              <a:buNone/>
            </a:pPr>
            <a:endParaRPr lang="en-ID" dirty="0"/>
          </a:p>
        </p:txBody>
      </p:sp>
      <p:sp>
        <p:nvSpPr>
          <p:cNvPr id="7" name="Google Shape;54;p13">
            <a:extLst>
              <a:ext uri="{FF2B5EF4-FFF2-40B4-BE49-F238E27FC236}">
                <a16:creationId xmlns:a16="http://schemas.microsoft.com/office/drawing/2014/main" id="{F9123045-8195-D95A-C971-6BCD3CF85E66}"/>
              </a:ext>
            </a:extLst>
          </p:cNvPr>
          <p:cNvSpPr txBox="1">
            <a:spLocks/>
          </p:cNvSpPr>
          <p:nvPr/>
        </p:nvSpPr>
        <p:spPr>
          <a:xfrm>
            <a:off x="0" y="15453"/>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1800" b="1" dirty="0">
                <a:solidFill>
                  <a:schemeClr val="bg1"/>
                </a:solidFill>
                <a:latin typeface="+mj-lt"/>
                <a:ea typeface="Roboto"/>
                <a:cs typeface="Roboto"/>
                <a:sym typeface="Roboto"/>
              </a:rPr>
              <a:t>Impact Analysis of Lead Time on Hotel Bookings Cancellation Rate</a:t>
            </a:r>
          </a:p>
        </p:txBody>
      </p:sp>
      <p:pic>
        <p:nvPicPr>
          <p:cNvPr id="4" name="Picture 3">
            <a:extLst>
              <a:ext uri="{FF2B5EF4-FFF2-40B4-BE49-F238E27FC236}">
                <a16:creationId xmlns:a16="http://schemas.microsoft.com/office/drawing/2014/main" id="{5F01CA8B-F884-032B-83A6-69887642A82C}"/>
              </a:ext>
            </a:extLst>
          </p:cNvPr>
          <p:cNvPicPr>
            <a:picLocks noChangeAspect="1"/>
          </p:cNvPicPr>
          <p:nvPr/>
        </p:nvPicPr>
        <p:blipFill>
          <a:blip r:embed="rId2"/>
          <a:stretch>
            <a:fillRect/>
          </a:stretch>
        </p:blipFill>
        <p:spPr>
          <a:xfrm>
            <a:off x="0" y="545945"/>
            <a:ext cx="9144000" cy="4051610"/>
          </a:xfrm>
          <a:prstGeom prst="rect">
            <a:avLst/>
          </a:prstGeom>
        </p:spPr>
      </p:pic>
    </p:spTree>
    <p:extLst>
      <p:ext uri="{BB962C8B-B14F-4D97-AF65-F5344CB8AC3E}">
        <p14:creationId xmlns:p14="http://schemas.microsoft.com/office/powerpoint/2010/main" val="881979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5CD1EE-C221-3AC1-8D97-2810BDEF1CF1}"/>
              </a:ext>
            </a:extLst>
          </p:cNvPr>
          <p:cNvSpPr>
            <a:spLocks noGrp="1"/>
          </p:cNvSpPr>
          <p:nvPr>
            <p:ph type="body" idx="1"/>
          </p:nvPr>
        </p:nvSpPr>
        <p:spPr/>
        <p:txBody>
          <a:bodyPr>
            <a:normAutofit/>
          </a:bodyPr>
          <a:lstStyle/>
          <a:p>
            <a:pPr marL="114300" indent="0">
              <a:buNone/>
            </a:pPr>
            <a:r>
              <a:rPr lang="en-US" sz="1600" dirty="0" err="1"/>
              <a:t>Tingginya</a:t>
            </a:r>
            <a:r>
              <a:rPr lang="en-US" sz="1600" dirty="0"/>
              <a:t> cancellation rate juga </a:t>
            </a:r>
            <a:r>
              <a:rPr lang="en-US" sz="1600" dirty="0" err="1"/>
              <a:t>disebabkan</a:t>
            </a:r>
            <a:r>
              <a:rPr lang="en-US" sz="1600" dirty="0"/>
              <a:t> oleh lead time yang </a:t>
            </a:r>
            <a:r>
              <a:rPr lang="en-US" sz="1600" dirty="0" err="1"/>
              <a:t>dihabiskan</a:t>
            </a:r>
            <a:r>
              <a:rPr lang="en-US" sz="1600" dirty="0"/>
              <a:t>. </a:t>
            </a:r>
            <a:r>
              <a:rPr lang="en-US" sz="1600" dirty="0" err="1"/>
              <a:t>Terlilhat</a:t>
            </a:r>
            <a:r>
              <a:rPr lang="en-US" sz="1600" dirty="0"/>
              <a:t> pada City Hotel </a:t>
            </a:r>
            <a:r>
              <a:rPr lang="en-US" sz="1600" dirty="0" err="1"/>
              <a:t>bahwa</a:t>
            </a:r>
            <a:r>
              <a:rPr lang="en-US" sz="1600" dirty="0"/>
              <a:t> </a:t>
            </a:r>
            <a:r>
              <a:rPr lang="en-US" sz="1600" dirty="0" err="1"/>
              <a:t>semakin</a:t>
            </a:r>
            <a:r>
              <a:rPr lang="en-US" sz="1600" dirty="0"/>
              <a:t> lama lead time </a:t>
            </a:r>
            <a:r>
              <a:rPr lang="en-US" sz="1600" dirty="0" err="1"/>
              <a:t>mengakibatkan</a:t>
            </a:r>
            <a:r>
              <a:rPr lang="en-US" sz="1600" dirty="0"/>
              <a:t> </a:t>
            </a:r>
            <a:r>
              <a:rPr lang="en-US" sz="1600" dirty="0" err="1"/>
              <a:t>semakin</a:t>
            </a:r>
            <a:r>
              <a:rPr lang="en-US" sz="1600" dirty="0"/>
              <a:t> </a:t>
            </a:r>
            <a:r>
              <a:rPr lang="en-US" sz="1600" dirty="0" err="1"/>
              <a:t>tinggi</a:t>
            </a:r>
            <a:r>
              <a:rPr lang="en-US" sz="1600" dirty="0"/>
              <a:t> juga </a:t>
            </a:r>
            <a:r>
              <a:rPr lang="en-US" sz="1600" dirty="0" err="1"/>
              <a:t>angka</a:t>
            </a:r>
            <a:r>
              <a:rPr lang="en-US" sz="1600" dirty="0"/>
              <a:t> cancellation rate. </a:t>
            </a:r>
            <a:r>
              <a:rPr lang="en-US" sz="1600" dirty="0" err="1"/>
              <a:t>Bahkan</a:t>
            </a:r>
            <a:r>
              <a:rPr lang="en-US" sz="1600" dirty="0"/>
              <a:t> lead time yang </a:t>
            </a:r>
            <a:r>
              <a:rPr lang="en-US" sz="1600" dirty="0" err="1"/>
              <a:t>menghabiskan</a:t>
            </a:r>
            <a:r>
              <a:rPr lang="en-US" sz="1600" dirty="0"/>
              <a:t> </a:t>
            </a:r>
            <a:r>
              <a:rPr lang="en-US" sz="1600" dirty="0" err="1"/>
              <a:t>waktu</a:t>
            </a:r>
            <a:r>
              <a:rPr lang="en-US" sz="1600" dirty="0"/>
              <a:t> </a:t>
            </a:r>
            <a:r>
              <a:rPr lang="en-US" sz="1600" dirty="0" err="1"/>
              <a:t>lebih</a:t>
            </a:r>
            <a:r>
              <a:rPr lang="en-US" sz="1600" dirty="0"/>
              <a:t> </a:t>
            </a:r>
            <a:r>
              <a:rPr lang="en-US" sz="1600" dirty="0" err="1"/>
              <a:t>dari</a:t>
            </a:r>
            <a:r>
              <a:rPr lang="en-US" sz="1600" dirty="0"/>
              <a:t> 9 jam </a:t>
            </a:r>
            <a:r>
              <a:rPr lang="en-US" sz="1600" dirty="0" err="1"/>
              <a:t>memiliki</a:t>
            </a:r>
            <a:r>
              <a:rPr lang="en-US" sz="1600" dirty="0"/>
              <a:t> </a:t>
            </a:r>
            <a:r>
              <a:rPr lang="en-US" sz="1600" dirty="0" err="1"/>
              <a:t>angka</a:t>
            </a:r>
            <a:r>
              <a:rPr lang="en-US" sz="1600" dirty="0"/>
              <a:t> cancellation </a:t>
            </a:r>
            <a:r>
              <a:rPr lang="en-US" sz="1600" dirty="0" err="1"/>
              <a:t>lebih</a:t>
            </a:r>
            <a:r>
              <a:rPr lang="en-US" sz="1600" dirty="0"/>
              <a:t> </a:t>
            </a:r>
            <a:r>
              <a:rPr lang="en-US" sz="1600" dirty="0" err="1"/>
              <a:t>dari</a:t>
            </a:r>
            <a:r>
              <a:rPr lang="en-US" sz="1600" dirty="0"/>
              <a:t> 70% </a:t>
            </a:r>
            <a:r>
              <a:rPr lang="en-US" sz="1600" dirty="0" err="1"/>
              <a:t>untuk</a:t>
            </a:r>
            <a:r>
              <a:rPr lang="en-US" sz="1600" dirty="0"/>
              <a:t> City Hotel.</a:t>
            </a:r>
            <a:endParaRPr lang="en-ID" sz="1600" dirty="0"/>
          </a:p>
        </p:txBody>
      </p:sp>
      <p:sp>
        <p:nvSpPr>
          <p:cNvPr id="2" name="Google Shape;54;p13">
            <a:extLst>
              <a:ext uri="{FF2B5EF4-FFF2-40B4-BE49-F238E27FC236}">
                <a16:creationId xmlns:a16="http://schemas.microsoft.com/office/drawing/2014/main" id="{63A74066-8EFF-A9E0-00DA-C3AC6CAF110A}"/>
              </a:ext>
            </a:extLst>
          </p:cNvPr>
          <p:cNvSpPr txBox="1">
            <a:spLocks/>
          </p:cNvSpPr>
          <p:nvPr/>
        </p:nvSpPr>
        <p:spPr>
          <a:xfrm>
            <a:off x="0" y="15453"/>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1800" b="1" dirty="0">
                <a:solidFill>
                  <a:schemeClr val="bg1"/>
                </a:solidFill>
                <a:latin typeface="+mj-lt"/>
                <a:ea typeface="Roboto"/>
                <a:cs typeface="Roboto"/>
                <a:sym typeface="Roboto"/>
              </a:rPr>
              <a:t>Impact Analysis of Lead Time on Hotel Bookings Cancellation Rate</a:t>
            </a:r>
          </a:p>
        </p:txBody>
      </p:sp>
    </p:spTree>
    <p:extLst>
      <p:ext uri="{BB962C8B-B14F-4D97-AF65-F5344CB8AC3E}">
        <p14:creationId xmlns:p14="http://schemas.microsoft.com/office/powerpoint/2010/main" val="1013040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ID" sz="1600" dirty="0">
                <a:solidFill>
                  <a:schemeClr val="dk1"/>
                </a:solidFill>
              </a:rPr>
              <a:t>M</a:t>
            </a:r>
            <a:r>
              <a:rPr lang="en" sz="1600" dirty="0">
                <a:solidFill>
                  <a:schemeClr val="dk1"/>
                </a:solidFill>
              </a:rPr>
              <a:t>ini project ini akan menggunakan dataset yang berisi informasi booking dari City Hotel dan Resort Hotel mulai dari tahun 2017 sampai dengan tahun 2017. Dataset ini memiliki 119.390 baris dan 29 kolom atau fitur.</a:t>
            </a:r>
          </a:p>
          <a:p>
            <a:pPr marL="133350" lvl="0" indent="0" algn="l" rtl="0">
              <a:spcBef>
                <a:spcPts val="0"/>
              </a:spcBef>
              <a:spcAft>
                <a:spcPts val="0"/>
              </a:spcAft>
              <a:buClr>
                <a:schemeClr val="dk1"/>
              </a:buClr>
              <a:buSzPts val="1500"/>
              <a:buNone/>
            </a:pPr>
            <a:r>
              <a:rPr lang="en" sz="1600" dirty="0">
                <a:solidFill>
                  <a:schemeClr val="dk1"/>
                </a:solidFill>
              </a:rPr>
              <a:t>Hal pertama yang dilakukan adalah </a:t>
            </a:r>
            <a:r>
              <a:rPr lang="en" sz="1600" b="1" dirty="0">
                <a:solidFill>
                  <a:schemeClr val="dk1"/>
                </a:solidFill>
              </a:rPr>
              <a:t>data preprocessing</a:t>
            </a:r>
            <a:r>
              <a:rPr lang="en" sz="1600" dirty="0">
                <a:solidFill>
                  <a:schemeClr val="dk1"/>
                </a:solidFill>
              </a:rPr>
              <a:t>, yaitu menyiapkan data mentah menjadi data yang siap diolah dengan menangani berbagai permasalahan data.</a:t>
            </a:r>
          </a:p>
          <a:p>
            <a:pPr marL="133350" lvl="0" indent="0" algn="l" rtl="0">
              <a:spcBef>
                <a:spcPts val="0"/>
              </a:spcBef>
              <a:spcAft>
                <a:spcPts val="0"/>
              </a:spcAft>
              <a:buClr>
                <a:schemeClr val="dk1"/>
              </a:buClr>
              <a:buSzPts val="1500"/>
              <a:buNone/>
            </a:pPr>
            <a:r>
              <a:rPr lang="en-ID" sz="1600" dirty="0">
                <a:solidFill>
                  <a:schemeClr val="dk1"/>
                </a:solidFill>
              </a:rPr>
              <a:t>T</a:t>
            </a:r>
            <a:r>
              <a:rPr lang="en" sz="1600" dirty="0">
                <a:solidFill>
                  <a:schemeClr val="dk1"/>
                </a:solidFill>
              </a:rPr>
              <a:t>eknik yang digunakan dalam melakukann data preprocessing ini yaitu:</a:t>
            </a:r>
          </a:p>
          <a:p>
            <a:pPr marL="419100" lvl="0" indent="-285750" algn="l" rtl="0">
              <a:spcBef>
                <a:spcPts val="0"/>
              </a:spcBef>
              <a:spcAft>
                <a:spcPts val="0"/>
              </a:spcAft>
              <a:buClr>
                <a:schemeClr val="dk1"/>
              </a:buClr>
              <a:buSzPts val="1500"/>
              <a:buFont typeface="Arial" panose="020B0604020202020204" pitchFamily="34" charset="0"/>
              <a:buChar char="•"/>
            </a:pPr>
            <a:r>
              <a:rPr lang="en" sz="1600" b="1" dirty="0">
                <a:solidFill>
                  <a:schemeClr val="tx1"/>
                </a:solidFill>
                <a:hlinkClick r:id="rId3" action="ppaction://hlinksldjump">
                  <a:extLst>
                    <a:ext uri="{A12FA001-AC4F-418D-AE19-62706E023703}">
                      <ahyp:hlinkClr xmlns:ahyp="http://schemas.microsoft.com/office/drawing/2018/hyperlinkcolor" val="tx"/>
                    </a:ext>
                  </a:extLst>
                </a:hlinkClick>
              </a:rPr>
              <a:t>Handling</a:t>
            </a:r>
            <a:r>
              <a:rPr lang="en" sz="1600" b="1" u="sng" dirty="0">
                <a:solidFill>
                  <a:schemeClr val="tx1"/>
                </a:solidFill>
                <a:hlinkClick r:id="rId3" action="ppaction://hlinksldjump">
                  <a:extLst>
                    <a:ext uri="{A12FA001-AC4F-418D-AE19-62706E023703}">
                      <ahyp:hlinkClr xmlns:ahyp="http://schemas.microsoft.com/office/drawing/2018/hyperlinkcolor" val="tx"/>
                    </a:ext>
                  </a:extLst>
                </a:hlinkClick>
              </a:rPr>
              <a:t> missing value</a:t>
            </a:r>
            <a:endParaRPr lang="en" sz="1600" b="1" u="sng" dirty="0">
              <a:solidFill>
                <a:schemeClr val="tx1"/>
              </a:solidFill>
            </a:endParaRPr>
          </a:p>
          <a:p>
            <a:pPr marL="419100" lvl="0" indent="-285750" algn="l" rtl="0">
              <a:spcBef>
                <a:spcPts val="0"/>
              </a:spcBef>
              <a:spcAft>
                <a:spcPts val="0"/>
              </a:spcAft>
              <a:buClr>
                <a:schemeClr val="dk1"/>
              </a:buClr>
              <a:buSzPts val="1500"/>
              <a:buFont typeface="Arial" panose="020B0604020202020204" pitchFamily="34" charset="0"/>
              <a:buChar char="•"/>
            </a:pPr>
            <a:r>
              <a:rPr lang="en" sz="1600" b="1" u="sng" dirty="0">
                <a:solidFill>
                  <a:schemeClr val="tx1"/>
                </a:solidFill>
                <a:hlinkClick r:id="rId4" action="ppaction://hlinksldjump">
                  <a:extLst>
                    <a:ext uri="{A12FA001-AC4F-418D-AE19-62706E023703}">
                      <ahyp:hlinkClr xmlns:ahyp="http://schemas.microsoft.com/office/drawing/2018/hyperlinkcolor" val="tx"/>
                    </a:ext>
                  </a:extLst>
                </a:hlinkClick>
              </a:rPr>
              <a:t>Handling invalid value</a:t>
            </a:r>
            <a:endParaRPr lang="en" sz="1600" b="1" u="sng" dirty="0">
              <a:solidFill>
                <a:schemeClr val="tx1"/>
              </a:solidFill>
            </a:endParaRPr>
          </a:p>
          <a:p>
            <a:pPr marL="419100" lvl="0" indent="-285750" algn="l" rtl="0">
              <a:spcBef>
                <a:spcPts val="0"/>
              </a:spcBef>
              <a:spcAft>
                <a:spcPts val="0"/>
              </a:spcAft>
              <a:buClr>
                <a:schemeClr val="dk1"/>
              </a:buClr>
              <a:buSzPts val="1500"/>
              <a:buFont typeface="Arial" panose="020B0604020202020204" pitchFamily="34" charset="0"/>
              <a:buChar char="•"/>
            </a:pPr>
            <a:r>
              <a:rPr lang="en" sz="1600" b="1" u="sng" dirty="0">
                <a:solidFill>
                  <a:schemeClr val="tx1"/>
                </a:solidFill>
                <a:hlinkClick r:id="rId5" action="ppaction://hlinksldjump">
                  <a:extLst>
                    <a:ext uri="{A12FA001-AC4F-418D-AE19-62706E023703}">
                      <ahyp:hlinkClr xmlns:ahyp="http://schemas.microsoft.com/office/drawing/2018/hyperlinkcolor" val="tx"/>
                    </a:ext>
                  </a:extLst>
                </a:hlinkClick>
              </a:rPr>
              <a:t>Handling </a:t>
            </a:r>
            <a:r>
              <a:rPr lang="en" sz="1600" b="1" dirty="0">
                <a:solidFill>
                  <a:schemeClr val="tx1"/>
                </a:solidFill>
                <a:hlinkClick r:id="rId5" action="ppaction://hlinksldjump">
                  <a:extLst>
                    <a:ext uri="{A12FA001-AC4F-418D-AE19-62706E023703}">
                      <ahyp:hlinkClr xmlns:ahyp="http://schemas.microsoft.com/office/drawing/2018/hyperlinkcolor" val="tx"/>
                    </a:ext>
                  </a:extLst>
                </a:hlinkClick>
              </a:rPr>
              <a:t>unnecessary</a:t>
            </a:r>
            <a:r>
              <a:rPr lang="en" sz="1600" b="1" u="sng" dirty="0">
                <a:solidFill>
                  <a:schemeClr val="tx1"/>
                </a:solidFill>
                <a:hlinkClick r:id="rId5" action="ppaction://hlinksldjump">
                  <a:extLst>
                    <a:ext uri="{A12FA001-AC4F-418D-AE19-62706E023703}">
                      <ahyp:hlinkClr xmlns:ahyp="http://schemas.microsoft.com/office/drawing/2018/hyperlinkcolor" val="tx"/>
                    </a:ext>
                  </a:extLst>
                </a:hlinkClick>
              </a:rPr>
              <a:t> data</a:t>
            </a:r>
            <a:endParaRPr lang="en" sz="1600" b="1" u="sng" dirty="0">
              <a:solidFill>
                <a:schemeClr val="tx1"/>
              </a:solidFill>
            </a:endParaRPr>
          </a:p>
        </p:txBody>
      </p:sp>
      <p:sp>
        <p:nvSpPr>
          <p:cNvPr id="115" name="Google Shape;115;p27"/>
          <p:cNvSpPr txBox="1"/>
          <p:nvPr/>
        </p:nvSpPr>
        <p:spPr>
          <a:xfrm>
            <a:off x="4656000" y="4787814"/>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6"/>
              </a:rPr>
              <a:t>di sini</a:t>
            </a:r>
            <a:endParaRPr sz="1100" dirty="0">
              <a:solidFill>
                <a:srgbClr val="000000"/>
              </a:solidFill>
            </a:endParaRPr>
          </a:p>
        </p:txBody>
      </p:sp>
    </p:spTree>
    <p:extLst>
      <p:ext uri="{BB962C8B-B14F-4D97-AF65-F5344CB8AC3E}">
        <p14:creationId xmlns:p14="http://schemas.microsoft.com/office/powerpoint/2010/main" val="140041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Handling Missing Value</a:t>
            </a:r>
            <a:endParaRPr b="1" dirty="0"/>
          </a:p>
        </p:txBody>
      </p:sp>
      <p:pic>
        <p:nvPicPr>
          <p:cNvPr id="5" name="Picture 4">
            <a:extLst>
              <a:ext uri="{FF2B5EF4-FFF2-40B4-BE49-F238E27FC236}">
                <a16:creationId xmlns:a16="http://schemas.microsoft.com/office/drawing/2014/main" id="{245C17DD-A74B-6768-81C1-B7B1A1828221}"/>
              </a:ext>
            </a:extLst>
          </p:cNvPr>
          <p:cNvPicPr>
            <a:picLocks noChangeAspect="1"/>
          </p:cNvPicPr>
          <p:nvPr/>
        </p:nvPicPr>
        <p:blipFill>
          <a:blip r:embed="rId3"/>
          <a:stretch>
            <a:fillRect/>
          </a:stretch>
        </p:blipFill>
        <p:spPr>
          <a:xfrm>
            <a:off x="457853" y="953203"/>
            <a:ext cx="1796129" cy="1465046"/>
          </a:xfrm>
          <a:prstGeom prst="rect">
            <a:avLst/>
          </a:prstGeom>
        </p:spPr>
      </p:pic>
      <p:sp>
        <p:nvSpPr>
          <p:cNvPr id="7" name="TextBox 6">
            <a:extLst>
              <a:ext uri="{FF2B5EF4-FFF2-40B4-BE49-F238E27FC236}">
                <a16:creationId xmlns:a16="http://schemas.microsoft.com/office/drawing/2014/main" id="{565A9120-863E-6301-9C3B-2B6BB174C6CE}"/>
              </a:ext>
            </a:extLst>
          </p:cNvPr>
          <p:cNvSpPr txBox="1"/>
          <p:nvPr/>
        </p:nvSpPr>
        <p:spPr>
          <a:xfrm>
            <a:off x="3688701" y="953203"/>
            <a:ext cx="4488000" cy="1077218"/>
          </a:xfrm>
          <a:prstGeom prst="rect">
            <a:avLst/>
          </a:prstGeom>
          <a:noFill/>
        </p:spPr>
        <p:txBody>
          <a:bodyPr wrap="square" rtlCol="0">
            <a:spAutoFit/>
          </a:bodyPr>
          <a:lstStyle/>
          <a:p>
            <a:r>
              <a:rPr lang="en-US" sz="1600" dirty="0" err="1"/>
              <a:t>Terdapat</a:t>
            </a:r>
            <a:r>
              <a:rPr lang="en-US" sz="1600" dirty="0"/>
              <a:t> </a:t>
            </a:r>
            <a:r>
              <a:rPr lang="en-US" sz="1600" dirty="0" err="1"/>
              <a:t>beberapa</a:t>
            </a:r>
            <a:r>
              <a:rPr lang="en-US" sz="1600" dirty="0"/>
              <a:t> </a:t>
            </a:r>
            <a:r>
              <a:rPr lang="en-US" sz="1600" dirty="0" err="1"/>
              <a:t>kolom</a:t>
            </a:r>
            <a:r>
              <a:rPr lang="en-US" sz="1600" dirty="0"/>
              <a:t> yang </a:t>
            </a:r>
            <a:r>
              <a:rPr lang="en-US" sz="1600" dirty="0" err="1"/>
              <a:t>memiliki</a:t>
            </a:r>
            <a:r>
              <a:rPr lang="en-US" sz="1600" dirty="0"/>
              <a:t> missing value. Oleh </a:t>
            </a:r>
            <a:r>
              <a:rPr lang="en-US" sz="1600" dirty="0" err="1"/>
              <a:t>karena</a:t>
            </a:r>
            <a:r>
              <a:rPr lang="en-US" sz="1600" dirty="0"/>
              <a:t> </a:t>
            </a:r>
            <a:r>
              <a:rPr lang="en-US" sz="1600" dirty="0" err="1"/>
              <a:t>itu</a:t>
            </a:r>
            <a:r>
              <a:rPr lang="en-US" sz="1600" dirty="0"/>
              <a:t>, </a:t>
            </a:r>
            <a:r>
              <a:rPr lang="en-US" sz="1600" dirty="0" err="1"/>
              <a:t>perlu</a:t>
            </a:r>
            <a:r>
              <a:rPr lang="en-US" sz="1600" dirty="0"/>
              <a:t> </a:t>
            </a:r>
            <a:r>
              <a:rPr lang="en-US" sz="1600" dirty="0" err="1"/>
              <a:t>dilakukan</a:t>
            </a:r>
            <a:r>
              <a:rPr lang="en-US" sz="1600" dirty="0"/>
              <a:t> </a:t>
            </a:r>
            <a:r>
              <a:rPr lang="en-US" sz="1600" dirty="0" err="1"/>
              <a:t>manipulasi</a:t>
            </a:r>
            <a:r>
              <a:rPr lang="en-US" sz="1600" dirty="0"/>
              <a:t> data </a:t>
            </a:r>
            <a:r>
              <a:rPr lang="en-US" sz="1600" dirty="0" err="1"/>
              <a:t>supaya</a:t>
            </a:r>
            <a:r>
              <a:rPr lang="en-US" sz="1600" dirty="0"/>
              <a:t> </a:t>
            </a:r>
            <a:r>
              <a:rPr lang="en-US" sz="1600" dirty="0" err="1"/>
              <a:t>analisis</a:t>
            </a:r>
            <a:r>
              <a:rPr lang="en-US" sz="1600" dirty="0"/>
              <a:t> data </a:t>
            </a:r>
            <a:r>
              <a:rPr lang="en-US" sz="1600" dirty="0" err="1"/>
              <a:t>dapat</a:t>
            </a:r>
            <a:r>
              <a:rPr lang="en-US" sz="1600" dirty="0"/>
              <a:t> </a:t>
            </a:r>
            <a:r>
              <a:rPr lang="en-US" sz="1600" dirty="0" err="1"/>
              <a:t>memperoleh</a:t>
            </a:r>
            <a:r>
              <a:rPr lang="en-US" sz="1600" dirty="0"/>
              <a:t> </a:t>
            </a:r>
            <a:r>
              <a:rPr lang="en-US" sz="1600" dirty="0" err="1"/>
              <a:t>hasil</a:t>
            </a:r>
            <a:r>
              <a:rPr lang="en-US" sz="1600" dirty="0"/>
              <a:t> yang </a:t>
            </a:r>
            <a:r>
              <a:rPr lang="en-US" sz="1600" dirty="0" err="1"/>
              <a:t>lebih</a:t>
            </a:r>
            <a:r>
              <a:rPr lang="en-US" sz="1600" dirty="0"/>
              <a:t> </a:t>
            </a:r>
            <a:r>
              <a:rPr lang="en-US" sz="1600" dirty="0" err="1"/>
              <a:t>baik</a:t>
            </a:r>
            <a:endParaRPr lang="en-ID" sz="1600" dirty="0"/>
          </a:p>
        </p:txBody>
      </p:sp>
      <p:pic>
        <p:nvPicPr>
          <p:cNvPr id="9" name="Picture 8">
            <a:extLst>
              <a:ext uri="{FF2B5EF4-FFF2-40B4-BE49-F238E27FC236}">
                <a16:creationId xmlns:a16="http://schemas.microsoft.com/office/drawing/2014/main" id="{A447DF41-89E0-2E47-050C-22B4B70B32FE}"/>
              </a:ext>
            </a:extLst>
          </p:cNvPr>
          <p:cNvPicPr>
            <a:picLocks noChangeAspect="1"/>
          </p:cNvPicPr>
          <p:nvPr/>
        </p:nvPicPr>
        <p:blipFill>
          <a:blip r:embed="rId4"/>
          <a:stretch>
            <a:fillRect/>
          </a:stretch>
        </p:blipFill>
        <p:spPr>
          <a:xfrm>
            <a:off x="5058733" y="2982550"/>
            <a:ext cx="3484018" cy="894203"/>
          </a:xfrm>
          <a:prstGeom prst="rect">
            <a:avLst/>
          </a:prstGeom>
        </p:spPr>
      </p:pic>
      <p:sp>
        <p:nvSpPr>
          <p:cNvPr id="10" name="TextBox 9">
            <a:extLst>
              <a:ext uri="{FF2B5EF4-FFF2-40B4-BE49-F238E27FC236}">
                <a16:creationId xmlns:a16="http://schemas.microsoft.com/office/drawing/2014/main" id="{07875892-BB34-9A19-8FBD-4945B944BFB3}"/>
              </a:ext>
            </a:extLst>
          </p:cNvPr>
          <p:cNvSpPr txBox="1"/>
          <p:nvPr/>
        </p:nvSpPr>
        <p:spPr>
          <a:xfrm>
            <a:off x="457853" y="2841441"/>
            <a:ext cx="4600880" cy="1815882"/>
          </a:xfrm>
          <a:prstGeom prst="rect">
            <a:avLst/>
          </a:prstGeom>
          <a:noFill/>
        </p:spPr>
        <p:txBody>
          <a:bodyPr wrap="square" rtlCol="0">
            <a:spAutoFit/>
          </a:bodyPr>
          <a:lstStyle/>
          <a:p>
            <a:pPr marL="285750" indent="-285750">
              <a:buFont typeface="Arial" panose="020B0604020202020204" pitchFamily="34" charset="0"/>
              <a:buChar char="•"/>
            </a:pPr>
            <a:r>
              <a:rPr lang="en-US" dirty="0"/>
              <a:t>Kolom `children` </a:t>
            </a:r>
            <a:r>
              <a:rPr lang="en-US" dirty="0" err="1"/>
              <a:t>diisi</a:t>
            </a:r>
            <a:r>
              <a:rPr lang="en-US" dirty="0"/>
              <a:t> </a:t>
            </a:r>
            <a:r>
              <a:rPr lang="en-US" dirty="0" err="1"/>
              <a:t>nilai</a:t>
            </a:r>
            <a:r>
              <a:rPr lang="en-US" dirty="0"/>
              <a:t> 0 </a:t>
            </a:r>
            <a:r>
              <a:rPr lang="en-US" dirty="0" err="1"/>
              <a:t>karena</a:t>
            </a:r>
            <a:r>
              <a:rPr lang="en-US" dirty="0"/>
              <a:t> </a:t>
            </a:r>
            <a:r>
              <a:rPr lang="en-US" dirty="0" err="1"/>
              <a:t>dianggap</a:t>
            </a:r>
            <a:r>
              <a:rPr lang="en-US" dirty="0"/>
              <a:t> </a:t>
            </a:r>
            <a:r>
              <a:rPr lang="en-US" dirty="0" err="1"/>
              <a:t>tamu</a:t>
            </a:r>
            <a:r>
              <a:rPr lang="en-US" dirty="0"/>
              <a:t> </a:t>
            </a:r>
            <a:r>
              <a:rPr lang="en-US" dirty="0" err="1"/>
              <a:t>tidak</a:t>
            </a:r>
            <a:r>
              <a:rPr lang="en-US" dirty="0"/>
              <a:t> </a:t>
            </a:r>
            <a:r>
              <a:rPr lang="en-US" dirty="0" err="1"/>
              <a:t>membawa</a:t>
            </a:r>
            <a:r>
              <a:rPr lang="en-US" dirty="0"/>
              <a:t> </a:t>
            </a:r>
            <a:r>
              <a:rPr lang="en-US" dirty="0" err="1"/>
              <a:t>anak</a:t>
            </a:r>
            <a:endParaRPr lang="en-US" dirty="0"/>
          </a:p>
          <a:p>
            <a:pPr marL="285750" indent="-285750">
              <a:buFont typeface="Arial" panose="020B0604020202020204" pitchFamily="34" charset="0"/>
              <a:buChar char="•"/>
            </a:pPr>
            <a:r>
              <a:rPr lang="en-US" dirty="0"/>
              <a:t>Kolom `city` </a:t>
            </a:r>
            <a:r>
              <a:rPr lang="en-US" dirty="0" err="1"/>
              <a:t>diisi</a:t>
            </a:r>
            <a:r>
              <a:rPr lang="en-US" dirty="0"/>
              <a:t> </a:t>
            </a:r>
            <a:r>
              <a:rPr lang="en-US" dirty="0" err="1"/>
              <a:t>nilai</a:t>
            </a:r>
            <a:r>
              <a:rPr lang="en-US" dirty="0"/>
              <a:t> Others </a:t>
            </a:r>
            <a:r>
              <a:rPr lang="en-US" dirty="0" err="1"/>
              <a:t>karena</a:t>
            </a:r>
            <a:r>
              <a:rPr lang="en-US" dirty="0"/>
              <a:t> </a:t>
            </a:r>
            <a:r>
              <a:rPr lang="en-US" dirty="0" err="1"/>
              <a:t>dianggap</a:t>
            </a:r>
            <a:r>
              <a:rPr lang="en-US" dirty="0"/>
              <a:t> </a:t>
            </a:r>
            <a:r>
              <a:rPr lang="en-US" dirty="0" err="1"/>
              <a:t>tamu</a:t>
            </a:r>
            <a:r>
              <a:rPr lang="en-US" dirty="0"/>
              <a:t> </a:t>
            </a:r>
            <a:r>
              <a:rPr lang="en-US" dirty="0" err="1"/>
              <a:t>berasal</a:t>
            </a:r>
            <a:r>
              <a:rPr lang="en-US" dirty="0"/>
              <a:t> </a:t>
            </a:r>
            <a:r>
              <a:rPr lang="en-US" dirty="0" err="1"/>
              <a:t>dari</a:t>
            </a:r>
            <a:r>
              <a:rPr lang="en-US" dirty="0"/>
              <a:t> </a:t>
            </a:r>
            <a:r>
              <a:rPr lang="en-US" dirty="0" err="1"/>
              <a:t>kota</a:t>
            </a:r>
            <a:r>
              <a:rPr lang="en-US" dirty="0"/>
              <a:t> </a:t>
            </a:r>
            <a:r>
              <a:rPr lang="en-US" dirty="0" err="1"/>
              <a:t>lainnya</a:t>
            </a:r>
            <a:endParaRPr lang="en-US" dirty="0"/>
          </a:p>
          <a:p>
            <a:pPr marL="285750" indent="-285750">
              <a:buFont typeface="Arial" panose="020B0604020202020204" pitchFamily="34" charset="0"/>
              <a:buChar char="•"/>
            </a:pPr>
            <a:r>
              <a:rPr lang="en-US" dirty="0"/>
              <a:t>Kolom `agent` </a:t>
            </a:r>
            <a:r>
              <a:rPr lang="en-US" dirty="0" err="1"/>
              <a:t>diisi</a:t>
            </a:r>
            <a:r>
              <a:rPr lang="en-US" dirty="0"/>
              <a:t> </a:t>
            </a:r>
            <a:r>
              <a:rPr lang="en-US" dirty="0" err="1"/>
              <a:t>nilai</a:t>
            </a:r>
            <a:r>
              <a:rPr lang="en-US" dirty="0"/>
              <a:t> 0 </a:t>
            </a:r>
            <a:r>
              <a:rPr lang="en-US" dirty="0" err="1"/>
              <a:t>karena</a:t>
            </a:r>
            <a:r>
              <a:rPr lang="en-US" dirty="0"/>
              <a:t> </a:t>
            </a:r>
            <a:r>
              <a:rPr lang="en-US" dirty="0" err="1"/>
              <a:t>dianggap</a:t>
            </a:r>
            <a:r>
              <a:rPr lang="en-US" dirty="0"/>
              <a:t> </a:t>
            </a:r>
            <a:r>
              <a:rPr lang="en-US" dirty="0" err="1"/>
              <a:t>tidak</a:t>
            </a:r>
            <a:r>
              <a:rPr lang="en-US" dirty="0"/>
              <a:t> </a:t>
            </a:r>
            <a:r>
              <a:rPr lang="en-US" dirty="0" err="1"/>
              <a:t>ada</a:t>
            </a:r>
            <a:r>
              <a:rPr lang="en-US" dirty="0"/>
              <a:t> travel agent yang </a:t>
            </a:r>
            <a:r>
              <a:rPr lang="en-US" dirty="0" err="1"/>
              <a:t>melakukan</a:t>
            </a:r>
            <a:r>
              <a:rPr lang="en-US" dirty="0"/>
              <a:t> booking</a:t>
            </a:r>
          </a:p>
          <a:p>
            <a:pPr marL="285750" indent="-285750">
              <a:buFont typeface="Arial" panose="020B0604020202020204" pitchFamily="34" charset="0"/>
              <a:buChar char="•"/>
            </a:pPr>
            <a:r>
              <a:rPr lang="en-US" dirty="0"/>
              <a:t>Kolom `company` </a:t>
            </a:r>
            <a:r>
              <a:rPr lang="en-US" dirty="0" err="1"/>
              <a:t>diisi</a:t>
            </a:r>
            <a:r>
              <a:rPr lang="en-US" dirty="0"/>
              <a:t> </a:t>
            </a:r>
            <a:r>
              <a:rPr lang="en-US" dirty="0" err="1"/>
              <a:t>nilai</a:t>
            </a:r>
            <a:r>
              <a:rPr lang="en-US" dirty="0"/>
              <a:t> 0 </a:t>
            </a:r>
            <a:r>
              <a:rPr lang="en-US" dirty="0" err="1"/>
              <a:t>karena</a:t>
            </a:r>
            <a:r>
              <a:rPr lang="en-US" dirty="0"/>
              <a:t> </a:t>
            </a:r>
            <a:r>
              <a:rPr lang="en-US" dirty="0" err="1"/>
              <a:t>dianggap</a:t>
            </a:r>
            <a:r>
              <a:rPr lang="en-US" dirty="0"/>
              <a:t> </a:t>
            </a:r>
            <a:r>
              <a:rPr lang="en-US" dirty="0" err="1"/>
              <a:t>tidak</a:t>
            </a:r>
            <a:r>
              <a:rPr lang="en-US" dirty="0"/>
              <a:t> </a:t>
            </a:r>
            <a:r>
              <a:rPr lang="en-US" dirty="0" err="1"/>
              <a:t>ada</a:t>
            </a:r>
            <a:r>
              <a:rPr lang="en-US" dirty="0"/>
              <a:t> company yang </a:t>
            </a:r>
            <a:r>
              <a:rPr lang="en-US" dirty="0" err="1"/>
              <a:t>melakukan</a:t>
            </a:r>
            <a:r>
              <a:rPr lang="en-US" dirty="0"/>
              <a:t> booking</a:t>
            </a:r>
            <a:endParaRPr lang="en-ID"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3;p27">
            <a:extLst>
              <a:ext uri="{FF2B5EF4-FFF2-40B4-BE49-F238E27FC236}">
                <a16:creationId xmlns:a16="http://schemas.microsoft.com/office/drawing/2014/main" id="{69066FA8-0742-CCAE-0984-94F638ABDFC0}"/>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bg1"/>
                </a:solidFill>
              </a:rPr>
              <a:t>Handling Invalid Value</a:t>
            </a:r>
            <a:endParaRPr sz="2200" b="1" dirty="0">
              <a:solidFill>
                <a:schemeClr val="bg1"/>
              </a:solidFill>
            </a:endParaRPr>
          </a:p>
        </p:txBody>
      </p:sp>
      <p:pic>
        <p:nvPicPr>
          <p:cNvPr id="5" name="Picture 4">
            <a:extLst>
              <a:ext uri="{FF2B5EF4-FFF2-40B4-BE49-F238E27FC236}">
                <a16:creationId xmlns:a16="http://schemas.microsoft.com/office/drawing/2014/main" id="{E1F53BB9-35AA-3C44-011F-3D38926CC8A0}"/>
              </a:ext>
            </a:extLst>
          </p:cNvPr>
          <p:cNvPicPr>
            <a:picLocks noChangeAspect="1"/>
          </p:cNvPicPr>
          <p:nvPr/>
        </p:nvPicPr>
        <p:blipFill>
          <a:blip r:embed="rId2"/>
          <a:stretch>
            <a:fillRect/>
          </a:stretch>
        </p:blipFill>
        <p:spPr>
          <a:xfrm>
            <a:off x="468495" y="1106340"/>
            <a:ext cx="4534293" cy="845893"/>
          </a:xfrm>
          <a:prstGeom prst="rect">
            <a:avLst/>
          </a:prstGeom>
        </p:spPr>
      </p:pic>
      <p:sp>
        <p:nvSpPr>
          <p:cNvPr id="6" name="TextBox 5">
            <a:extLst>
              <a:ext uri="{FF2B5EF4-FFF2-40B4-BE49-F238E27FC236}">
                <a16:creationId xmlns:a16="http://schemas.microsoft.com/office/drawing/2014/main" id="{9CD3A396-5508-4F53-7903-80D32687FBC6}"/>
              </a:ext>
            </a:extLst>
          </p:cNvPr>
          <p:cNvSpPr txBox="1"/>
          <p:nvPr/>
        </p:nvSpPr>
        <p:spPr>
          <a:xfrm>
            <a:off x="468495" y="2279760"/>
            <a:ext cx="3846566" cy="738664"/>
          </a:xfrm>
          <a:prstGeom prst="rect">
            <a:avLst/>
          </a:prstGeom>
          <a:noFill/>
        </p:spPr>
        <p:txBody>
          <a:bodyPr wrap="square" rtlCol="0">
            <a:spAutoFit/>
          </a:bodyPr>
          <a:lstStyle/>
          <a:p>
            <a:r>
              <a:rPr lang="en-US" dirty="0" err="1"/>
              <a:t>Terdapat</a:t>
            </a:r>
            <a:r>
              <a:rPr lang="en-US" dirty="0"/>
              <a:t> data yang </a:t>
            </a:r>
            <a:r>
              <a:rPr lang="en-US" dirty="0" err="1"/>
              <a:t>tidak</a:t>
            </a:r>
            <a:r>
              <a:rPr lang="en-US" dirty="0"/>
              <a:t> valid pada </a:t>
            </a:r>
            <a:r>
              <a:rPr lang="en-US" dirty="0" err="1"/>
              <a:t>kolom</a:t>
            </a:r>
            <a:r>
              <a:rPr lang="en-US" dirty="0"/>
              <a:t> `meal` yang </a:t>
            </a:r>
            <a:r>
              <a:rPr lang="en-US" dirty="0" err="1"/>
              <a:t>berisi</a:t>
            </a:r>
            <a:r>
              <a:rPr lang="en-US" dirty="0"/>
              <a:t> ‘Undefined’. Oleh </a:t>
            </a:r>
            <a:r>
              <a:rPr lang="en-US" dirty="0" err="1"/>
              <a:t>karena</a:t>
            </a:r>
            <a:r>
              <a:rPr lang="en-US" dirty="0"/>
              <a:t> </a:t>
            </a:r>
            <a:r>
              <a:rPr lang="en-US" dirty="0" err="1"/>
              <a:t>itu</a:t>
            </a:r>
            <a:r>
              <a:rPr lang="en-US" dirty="0"/>
              <a:t>, </a:t>
            </a:r>
            <a:r>
              <a:rPr lang="en-US" dirty="0" err="1"/>
              <a:t>nila</a:t>
            </a:r>
            <a:r>
              <a:rPr lang="en-US" dirty="0"/>
              <a:t> </a:t>
            </a:r>
            <a:r>
              <a:rPr lang="en-US" dirty="0" err="1"/>
              <a:t>tersebut</a:t>
            </a:r>
            <a:r>
              <a:rPr lang="en-US" dirty="0"/>
              <a:t> </a:t>
            </a:r>
            <a:r>
              <a:rPr lang="en-US" dirty="0" err="1"/>
              <a:t>diubah</a:t>
            </a:r>
            <a:r>
              <a:rPr lang="en-US" dirty="0"/>
              <a:t> </a:t>
            </a:r>
            <a:r>
              <a:rPr lang="en-US" dirty="0" err="1"/>
              <a:t>menjadi</a:t>
            </a:r>
            <a:r>
              <a:rPr lang="en-US" dirty="0"/>
              <a:t> ‘No Meal’</a:t>
            </a:r>
            <a:endParaRPr lang="en-ID" dirty="0"/>
          </a:p>
        </p:txBody>
      </p:sp>
      <p:pic>
        <p:nvPicPr>
          <p:cNvPr id="8" name="Picture 7">
            <a:extLst>
              <a:ext uri="{FF2B5EF4-FFF2-40B4-BE49-F238E27FC236}">
                <a16:creationId xmlns:a16="http://schemas.microsoft.com/office/drawing/2014/main" id="{418F565E-29A6-3778-F05F-DF30D668DC59}"/>
              </a:ext>
            </a:extLst>
          </p:cNvPr>
          <p:cNvPicPr>
            <a:picLocks noChangeAspect="1"/>
          </p:cNvPicPr>
          <p:nvPr/>
        </p:nvPicPr>
        <p:blipFill>
          <a:blip r:embed="rId3"/>
          <a:stretch>
            <a:fillRect/>
          </a:stretch>
        </p:blipFill>
        <p:spPr>
          <a:xfrm>
            <a:off x="4407935" y="2498048"/>
            <a:ext cx="4267570" cy="495343"/>
          </a:xfrm>
          <a:prstGeom prst="rect">
            <a:avLst/>
          </a:prstGeom>
        </p:spPr>
      </p:pic>
    </p:spTree>
    <p:extLst>
      <p:ext uri="{BB962C8B-B14F-4D97-AF65-F5344CB8AC3E}">
        <p14:creationId xmlns:p14="http://schemas.microsoft.com/office/powerpoint/2010/main" val="2529620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3;p27">
            <a:extLst>
              <a:ext uri="{FF2B5EF4-FFF2-40B4-BE49-F238E27FC236}">
                <a16:creationId xmlns:a16="http://schemas.microsoft.com/office/drawing/2014/main" id="{69066FA8-0742-CCAE-0984-94F638ABDFC0}"/>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bg1"/>
                </a:solidFill>
              </a:rPr>
              <a:t>Handling Unnecessary Data</a:t>
            </a:r>
            <a:endParaRPr sz="2200" b="1" dirty="0">
              <a:solidFill>
                <a:schemeClr val="bg1"/>
              </a:solidFill>
            </a:endParaRPr>
          </a:p>
        </p:txBody>
      </p:sp>
      <p:pic>
        <p:nvPicPr>
          <p:cNvPr id="4" name="Picture 3">
            <a:extLst>
              <a:ext uri="{FF2B5EF4-FFF2-40B4-BE49-F238E27FC236}">
                <a16:creationId xmlns:a16="http://schemas.microsoft.com/office/drawing/2014/main" id="{CF7BD39E-AD1B-DC3F-4DB3-3E9AC86E590D}"/>
              </a:ext>
            </a:extLst>
          </p:cNvPr>
          <p:cNvPicPr>
            <a:picLocks noChangeAspect="1"/>
          </p:cNvPicPr>
          <p:nvPr/>
        </p:nvPicPr>
        <p:blipFill>
          <a:blip r:embed="rId2"/>
          <a:stretch>
            <a:fillRect/>
          </a:stretch>
        </p:blipFill>
        <p:spPr>
          <a:xfrm>
            <a:off x="378193" y="788857"/>
            <a:ext cx="4442845" cy="769687"/>
          </a:xfrm>
          <a:prstGeom prst="rect">
            <a:avLst/>
          </a:prstGeom>
        </p:spPr>
      </p:pic>
      <p:sp>
        <p:nvSpPr>
          <p:cNvPr id="5" name="TextBox 4">
            <a:extLst>
              <a:ext uri="{FF2B5EF4-FFF2-40B4-BE49-F238E27FC236}">
                <a16:creationId xmlns:a16="http://schemas.microsoft.com/office/drawing/2014/main" id="{5421F705-A4EA-68D6-6584-96DA8E64812B}"/>
              </a:ext>
            </a:extLst>
          </p:cNvPr>
          <p:cNvSpPr txBox="1"/>
          <p:nvPr/>
        </p:nvSpPr>
        <p:spPr>
          <a:xfrm>
            <a:off x="4987636" y="788857"/>
            <a:ext cx="3778171" cy="307777"/>
          </a:xfrm>
          <a:prstGeom prst="rect">
            <a:avLst/>
          </a:prstGeom>
          <a:noFill/>
        </p:spPr>
        <p:txBody>
          <a:bodyPr wrap="square" rtlCol="0">
            <a:spAutoFit/>
          </a:bodyPr>
          <a:lstStyle/>
          <a:p>
            <a:r>
              <a:rPr lang="en-US" dirty="0"/>
              <a:t>Data yang </a:t>
            </a:r>
            <a:r>
              <a:rPr lang="en-US" dirty="0" err="1"/>
              <a:t>memiliki</a:t>
            </a:r>
            <a:r>
              <a:rPr lang="en-US" dirty="0"/>
              <a:t> 0 </a:t>
            </a:r>
            <a:r>
              <a:rPr lang="en-US" dirty="0" err="1"/>
              <a:t>tamu</a:t>
            </a:r>
            <a:r>
              <a:rPr lang="en-US" dirty="0"/>
              <a:t> </a:t>
            </a:r>
            <a:r>
              <a:rPr lang="en-US" dirty="0" err="1"/>
              <a:t>dihilangkan</a:t>
            </a:r>
            <a:endParaRPr lang="en-ID" dirty="0"/>
          </a:p>
        </p:txBody>
      </p:sp>
      <p:pic>
        <p:nvPicPr>
          <p:cNvPr id="9" name="Picture 8">
            <a:extLst>
              <a:ext uri="{FF2B5EF4-FFF2-40B4-BE49-F238E27FC236}">
                <a16:creationId xmlns:a16="http://schemas.microsoft.com/office/drawing/2014/main" id="{D8045774-D947-FF4E-AB71-F5306BBD0905}"/>
              </a:ext>
            </a:extLst>
          </p:cNvPr>
          <p:cNvPicPr>
            <a:picLocks noChangeAspect="1"/>
          </p:cNvPicPr>
          <p:nvPr/>
        </p:nvPicPr>
        <p:blipFill>
          <a:blip r:embed="rId3"/>
          <a:stretch>
            <a:fillRect/>
          </a:stretch>
        </p:blipFill>
        <p:spPr>
          <a:xfrm>
            <a:off x="378193" y="1918734"/>
            <a:ext cx="3663359" cy="3054661"/>
          </a:xfrm>
          <a:prstGeom prst="rect">
            <a:avLst/>
          </a:prstGeom>
        </p:spPr>
      </p:pic>
      <p:sp>
        <p:nvSpPr>
          <p:cNvPr id="10" name="TextBox 9">
            <a:extLst>
              <a:ext uri="{FF2B5EF4-FFF2-40B4-BE49-F238E27FC236}">
                <a16:creationId xmlns:a16="http://schemas.microsoft.com/office/drawing/2014/main" id="{17FBD8A1-7AAB-C20C-19EC-C1DABBF5B707}"/>
              </a:ext>
            </a:extLst>
          </p:cNvPr>
          <p:cNvSpPr txBox="1"/>
          <p:nvPr/>
        </p:nvSpPr>
        <p:spPr>
          <a:xfrm>
            <a:off x="4299947" y="1964826"/>
            <a:ext cx="4465860" cy="738664"/>
          </a:xfrm>
          <a:prstGeom prst="rect">
            <a:avLst/>
          </a:prstGeom>
          <a:noFill/>
        </p:spPr>
        <p:txBody>
          <a:bodyPr wrap="square" rtlCol="0">
            <a:spAutoFit/>
          </a:bodyPr>
          <a:lstStyle/>
          <a:p>
            <a:r>
              <a:rPr lang="en-US" dirty="0" err="1"/>
              <a:t>Terdapat</a:t>
            </a:r>
            <a:r>
              <a:rPr lang="en-US" dirty="0"/>
              <a:t> </a:t>
            </a:r>
            <a:r>
              <a:rPr lang="en-US" dirty="0" err="1"/>
              <a:t>nilai</a:t>
            </a:r>
            <a:r>
              <a:rPr lang="en-US" dirty="0"/>
              <a:t> </a:t>
            </a:r>
            <a:r>
              <a:rPr lang="en-US" dirty="0" err="1"/>
              <a:t>negatif</a:t>
            </a:r>
            <a:r>
              <a:rPr lang="en-US" dirty="0"/>
              <a:t> pada </a:t>
            </a:r>
            <a:r>
              <a:rPr lang="en-US" dirty="0" err="1"/>
              <a:t>kolom</a:t>
            </a:r>
            <a:r>
              <a:rPr lang="en-US" dirty="0"/>
              <a:t> `</a:t>
            </a:r>
            <a:r>
              <a:rPr lang="en-US" dirty="0" err="1"/>
              <a:t>adr</a:t>
            </a:r>
            <a:r>
              <a:rPr lang="en-US" dirty="0"/>
              <a:t>` dan </a:t>
            </a:r>
            <a:r>
              <a:rPr lang="en-US" dirty="0" err="1"/>
              <a:t>nilai</a:t>
            </a:r>
            <a:r>
              <a:rPr lang="en-US" dirty="0"/>
              <a:t> yang sangat </a:t>
            </a:r>
            <a:r>
              <a:rPr lang="en-US" dirty="0" err="1"/>
              <a:t>ekstrim</a:t>
            </a:r>
            <a:r>
              <a:rPr lang="en-US" dirty="0"/>
              <a:t> </a:t>
            </a:r>
            <a:r>
              <a:rPr lang="en-US" dirty="0" err="1"/>
              <a:t>yaitu</a:t>
            </a:r>
            <a:r>
              <a:rPr lang="en-US" dirty="0"/>
              <a:t> </a:t>
            </a:r>
            <a:r>
              <a:rPr lang="en-US" dirty="0" err="1"/>
              <a:t>lebih</a:t>
            </a:r>
            <a:r>
              <a:rPr lang="en-US" dirty="0"/>
              <a:t> </a:t>
            </a:r>
            <a:r>
              <a:rPr lang="en-US" dirty="0" err="1"/>
              <a:t>dari</a:t>
            </a:r>
            <a:r>
              <a:rPr lang="en-US" dirty="0"/>
              <a:t> 5000 </a:t>
            </a:r>
            <a:r>
              <a:rPr lang="en-US" dirty="0" err="1"/>
              <a:t>sehingga</a:t>
            </a:r>
            <a:r>
              <a:rPr lang="en-US" dirty="0"/>
              <a:t> </a:t>
            </a:r>
            <a:r>
              <a:rPr lang="en-US" dirty="0" err="1"/>
              <a:t>akan</a:t>
            </a:r>
            <a:r>
              <a:rPr lang="en-US" dirty="0"/>
              <a:t> </a:t>
            </a:r>
            <a:r>
              <a:rPr lang="en-US" dirty="0" err="1"/>
              <a:t>dihilangkan</a:t>
            </a:r>
            <a:endParaRPr lang="en-ID" dirty="0"/>
          </a:p>
        </p:txBody>
      </p:sp>
      <p:pic>
        <p:nvPicPr>
          <p:cNvPr id="12" name="Picture 11">
            <a:extLst>
              <a:ext uri="{FF2B5EF4-FFF2-40B4-BE49-F238E27FC236}">
                <a16:creationId xmlns:a16="http://schemas.microsoft.com/office/drawing/2014/main" id="{93C70431-3F1E-82EA-AA02-64286D34DD60}"/>
              </a:ext>
            </a:extLst>
          </p:cNvPr>
          <p:cNvPicPr>
            <a:picLocks noChangeAspect="1"/>
          </p:cNvPicPr>
          <p:nvPr/>
        </p:nvPicPr>
        <p:blipFill>
          <a:blip r:embed="rId4"/>
          <a:stretch>
            <a:fillRect/>
          </a:stretch>
        </p:blipFill>
        <p:spPr>
          <a:xfrm>
            <a:off x="4367738" y="2827041"/>
            <a:ext cx="4235364" cy="588733"/>
          </a:xfrm>
          <a:prstGeom prst="rect">
            <a:avLst/>
          </a:prstGeom>
        </p:spPr>
      </p:pic>
    </p:spTree>
    <p:extLst>
      <p:ext uri="{BB962C8B-B14F-4D97-AF65-F5344CB8AC3E}">
        <p14:creationId xmlns:p14="http://schemas.microsoft.com/office/powerpoint/2010/main" val="78021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200" b="1" dirty="0">
                <a:solidFill>
                  <a:schemeClr val="bg1"/>
                </a:solidFill>
              </a:rPr>
              <a:t>Data Analysis</a:t>
            </a:r>
            <a:endParaRPr sz="2200" b="1" dirty="0">
              <a:solidFill>
                <a:schemeClr val="bg1"/>
              </a:solidFill>
            </a:endParaRPr>
          </a:p>
        </p:txBody>
      </p:sp>
      <p:sp>
        <p:nvSpPr>
          <p:cNvPr id="114" name="Google Shape;114;p27"/>
          <p:cNvSpPr txBox="1">
            <a:spLocks noGrp="1"/>
          </p:cNvSpPr>
          <p:nvPr>
            <p:ph type="body" idx="1"/>
          </p:nvPr>
        </p:nvSpPr>
        <p:spPr>
          <a:xfrm>
            <a:off x="311700" y="1685276"/>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600" dirty="0" err="1">
                <a:solidFill>
                  <a:schemeClr val="dk1"/>
                </a:solidFill>
              </a:rPr>
              <a:t>Setelah</a:t>
            </a:r>
            <a:r>
              <a:rPr lang="en-US" sz="1600" dirty="0">
                <a:solidFill>
                  <a:schemeClr val="dk1"/>
                </a:solidFill>
              </a:rPr>
              <a:t> data </a:t>
            </a:r>
            <a:r>
              <a:rPr lang="en-US" sz="1600" dirty="0" err="1">
                <a:solidFill>
                  <a:schemeClr val="dk1"/>
                </a:solidFill>
              </a:rPr>
              <a:t>sudah</a:t>
            </a:r>
            <a:r>
              <a:rPr lang="en-US" sz="1600" dirty="0">
                <a:solidFill>
                  <a:schemeClr val="dk1"/>
                </a:solidFill>
              </a:rPr>
              <a:t> </a:t>
            </a:r>
            <a:r>
              <a:rPr lang="en-US" sz="1600" dirty="0" err="1">
                <a:solidFill>
                  <a:schemeClr val="dk1"/>
                </a:solidFill>
              </a:rPr>
              <a:t>bersih</a:t>
            </a:r>
            <a:r>
              <a:rPr lang="en-US" sz="1600" dirty="0">
                <a:solidFill>
                  <a:schemeClr val="dk1"/>
                </a:solidFill>
              </a:rPr>
              <a:t>, </a:t>
            </a:r>
            <a:r>
              <a:rPr lang="en-US" sz="1600" dirty="0" err="1">
                <a:solidFill>
                  <a:schemeClr val="dk1"/>
                </a:solidFill>
              </a:rPr>
              <a:t>selanjutnya</a:t>
            </a:r>
            <a:r>
              <a:rPr lang="en-US" sz="1600" dirty="0">
                <a:solidFill>
                  <a:schemeClr val="dk1"/>
                </a:solidFill>
              </a:rPr>
              <a:t> </a:t>
            </a:r>
            <a:r>
              <a:rPr lang="en-US" sz="1600" dirty="0" err="1">
                <a:solidFill>
                  <a:schemeClr val="dk1"/>
                </a:solidFill>
              </a:rPr>
              <a:t>dilakukan</a:t>
            </a:r>
            <a:r>
              <a:rPr lang="en-US" sz="1600" dirty="0">
                <a:solidFill>
                  <a:schemeClr val="dk1"/>
                </a:solidFill>
              </a:rPr>
              <a:t> </a:t>
            </a:r>
            <a:r>
              <a:rPr lang="en-US" sz="1600" dirty="0" err="1">
                <a:solidFill>
                  <a:schemeClr val="dk1"/>
                </a:solidFill>
              </a:rPr>
              <a:t>analisis</a:t>
            </a:r>
            <a:r>
              <a:rPr lang="en-US" sz="1600" dirty="0">
                <a:solidFill>
                  <a:schemeClr val="dk1"/>
                </a:solidFill>
              </a:rPr>
              <a:t> </a:t>
            </a:r>
            <a:r>
              <a:rPr lang="en-US" sz="1600" dirty="0" err="1">
                <a:solidFill>
                  <a:schemeClr val="dk1"/>
                </a:solidFill>
              </a:rPr>
              <a:t>untuk</a:t>
            </a:r>
            <a:r>
              <a:rPr lang="en-US" sz="1600" dirty="0">
                <a:solidFill>
                  <a:schemeClr val="dk1"/>
                </a:solidFill>
              </a:rPr>
              <a:t> </a:t>
            </a:r>
            <a:r>
              <a:rPr lang="en-US" sz="1600" dirty="0" err="1">
                <a:solidFill>
                  <a:schemeClr val="dk1"/>
                </a:solidFill>
              </a:rPr>
              <a:t>mendapatkan</a:t>
            </a:r>
            <a:r>
              <a:rPr lang="en-US" sz="1600" dirty="0">
                <a:solidFill>
                  <a:schemeClr val="dk1"/>
                </a:solidFill>
              </a:rPr>
              <a:t> </a:t>
            </a:r>
            <a:r>
              <a:rPr lang="en-US" sz="1600" dirty="0" err="1">
                <a:solidFill>
                  <a:schemeClr val="dk1"/>
                </a:solidFill>
              </a:rPr>
              <a:t>beberapa</a:t>
            </a:r>
            <a:r>
              <a:rPr lang="en-US" sz="1600" dirty="0">
                <a:solidFill>
                  <a:schemeClr val="dk1"/>
                </a:solidFill>
              </a:rPr>
              <a:t> insight </a:t>
            </a:r>
            <a:r>
              <a:rPr lang="en-US" sz="1600" dirty="0" err="1">
                <a:solidFill>
                  <a:schemeClr val="dk1"/>
                </a:solidFill>
              </a:rPr>
              <a:t>dari</a:t>
            </a:r>
            <a:r>
              <a:rPr lang="en-US" sz="1600" dirty="0">
                <a:solidFill>
                  <a:schemeClr val="dk1"/>
                </a:solidFill>
              </a:rPr>
              <a:t> dataset yang </a:t>
            </a:r>
            <a:r>
              <a:rPr lang="en-US" sz="1600" dirty="0" err="1">
                <a:solidFill>
                  <a:schemeClr val="dk1"/>
                </a:solidFill>
              </a:rPr>
              <a:t>diberikan</a:t>
            </a:r>
            <a:r>
              <a:rPr lang="en-US" sz="1600" dirty="0">
                <a:solidFill>
                  <a:schemeClr val="dk1"/>
                </a:solidFill>
              </a:rPr>
              <a:t>. </a:t>
            </a:r>
            <a:r>
              <a:rPr lang="en-US" sz="1600" dirty="0" err="1">
                <a:solidFill>
                  <a:schemeClr val="dk1"/>
                </a:solidFill>
              </a:rPr>
              <a:t>Analisis</a:t>
            </a:r>
            <a:r>
              <a:rPr lang="en-US" sz="1600" dirty="0">
                <a:solidFill>
                  <a:schemeClr val="dk1"/>
                </a:solidFill>
              </a:rPr>
              <a:t> yang </a:t>
            </a:r>
            <a:r>
              <a:rPr lang="en-US" sz="1600" dirty="0" err="1">
                <a:solidFill>
                  <a:schemeClr val="dk1"/>
                </a:solidFill>
              </a:rPr>
              <a:t>dilakukan</a:t>
            </a:r>
            <a:r>
              <a:rPr lang="en-US" sz="1600" dirty="0">
                <a:solidFill>
                  <a:schemeClr val="dk1"/>
                </a:solidFill>
              </a:rPr>
              <a:t> </a:t>
            </a:r>
            <a:r>
              <a:rPr lang="en-US" sz="1600" dirty="0" err="1">
                <a:solidFill>
                  <a:schemeClr val="dk1"/>
                </a:solidFill>
              </a:rPr>
              <a:t>dalam</a:t>
            </a:r>
            <a:r>
              <a:rPr lang="en-US" sz="1600" dirty="0">
                <a:solidFill>
                  <a:schemeClr val="dk1"/>
                </a:solidFill>
              </a:rPr>
              <a:t> mini project </a:t>
            </a:r>
            <a:r>
              <a:rPr lang="en-US" sz="1600" dirty="0" err="1">
                <a:solidFill>
                  <a:schemeClr val="dk1"/>
                </a:solidFill>
              </a:rPr>
              <a:t>ini</a:t>
            </a:r>
            <a:r>
              <a:rPr lang="en-US" sz="1600" dirty="0">
                <a:solidFill>
                  <a:schemeClr val="dk1"/>
                </a:solidFill>
              </a:rPr>
              <a:t> </a:t>
            </a:r>
            <a:r>
              <a:rPr lang="en-US" sz="1600" dirty="0" err="1">
                <a:solidFill>
                  <a:schemeClr val="dk1"/>
                </a:solidFill>
              </a:rPr>
              <a:t>yaitu</a:t>
            </a:r>
            <a:r>
              <a:rPr lang="en-US" sz="1600" dirty="0">
                <a:solidFill>
                  <a:schemeClr val="dk1"/>
                </a:solidFill>
              </a:rPr>
              <a:t>:</a:t>
            </a:r>
          </a:p>
          <a:p>
            <a:pPr marL="476250" lvl="0">
              <a:buClr>
                <a:schemeClr val="dk1"/>
              </a:buClr>
              <a:buSzPts val="1500"/>
              <a:buFont typeface="+mj-lt"/>
              <a:buAutoNum type="arabicPeriod"/>
            </a:pPr>
            <a:r>
              <a:rPr lang="en-US" sz="1600" dirty="0">
                <a:solidFill>
                  <a:schemeClr val="tx1"/>
                </a:solidFill>
                <a:hlinkClick r:id="rId3" action="ppaction://hlinksldjump">
                  <a:extLst>
                    <a:ext uri="{A12FA001-AC4F-418D-AE19-62706E023703}">
                      <ahyp:hlinkClr xmlns:ahyp="http://schemas.microsoft.com/office/drawing/2018/hyperlinkcolor" val="tx"/>
                    </a:ext>
                  </a:extLst>
                </a:hlinkClick>
              </a:rPr>
              <a:t>Monthly hotel booking based on hotel type</a:t>
            </a:r>
            <a:endParaRPr lang="en-US" sz="1600" dirty="0">
              <a:solidFill>
                <a:schemeClr val="tx1"/>
              </a:solidFill>
            </a:endParaRPr>
          </a:p>
          <a:p>
            <a:pPr marL="476250" lvl="0">
              <a:buClr>
                <a:schemeClr val="dk1"/>
              </a:buClr>
              <a:buSzPts val="1500"/>
              <a:buFont typeface="+mj-lt"/>
              <a:buAutoNum type="arabicPeriod"/>
            </a:pPr>
            <a:r>
              <a:rPr lang="en-US" sz="1600" dirty="0">
                <a:solidFill>
                  <a:schemeClr val="tx1"/>
                </a:solidFill>
                <a:hlinkClick r:id="rId4" action="ppaction://hlinksldjump">
                  <a:extLst>
                    <a:ext uri="{A12FA001-AC4F-418D-AE19-62706E023703}">
                      <ahyp:hlinkClr xmlns:ahyp="http://schemas.microsoft.com/office/drawing/2018/hyperlinkcolor" val="tx"/>
                    </a:ext>
                  </a:extLst>
                </a:hlinkClick>
              </a:rPr>
              <a:t>Impact analysis of stay duration on hotel bookings cancellation rate</a:t>
            </a:r>
            <a:endParaRPr lang="en-US" sz="1600" dirty="0">
              <a:solidFill>
                <a:schemeClr val="tx1"/>
              </a:solidFill>
            </a:endParaRPr>
          </a:p>
          <a:p>
            <a:pPr marL="476250" lvl="0">
              <a:buClr>
                <a:schemeClr val="dk1"/>
              </a:buClr>
              <a:buSzPts val="1500"/>
              <a:buFont typeface="+mj-lt"/>
              <a:buAutoNum type="arabicPeriod"/>
            </a:pPr>
            <a:r>
              <a:rPr lang="en-US" sz="1600" dirty="0">
                <a:solidFill>
                  <a:schemeClr val="tx1"/>
                </a:solidFill>
                <a:hlinkClick r:id="rId5" action="ppaction://hlinksldjump">
                  <a:extLst>
                    <a:ext uri="{A12FA001-AC4F-418D-AE19-62706E023703}">
                      <ahyp:hlinkClr xmlns:ahyp="http://schemas.microsoft.com/office/drawing/2018/hyperlinkcolor" val="tx"/>
                    </a:ext>
                  </a:extLst>
                </a:hlinkClick>
              </a:rPr>
              <a:t>Impact analysis of lead time on hotel bookings cancellation rate</a:t>
            </a:r>
            <a:endParaRPr lang="en-US" sz="1600" dirty="0">
              <a:solidFill>
                <a:schemeClr val="tx1"/>
              </a:solidFill>
            </a:endParaRPr>
          </a:p>
          <a:p>
            <a:pPr marL="476250" lvl="0" algn="l" rtl="0">
              <a:spcBef>
                <a:spcPts val="0"/>
              </a:spcBef>
              <a:spcAft>
                <a:spcPts val="0"/>
              </a:spcAft>
              <a:buClr>
                <a:schemeClr val="dk1"/>
              </a:buClr>
              <a:buSzPts val="1500"/>
              <a:buFont typeface="+mj-lt"/>
              <a:buAutoNum type="arabicPeriod"/>
            </a:pPr>
            <a:endParaRPr lang="en-US" sz="1600" dirty="0">
              <a:solidFill>
                <a:schemeClr val="dk1"/>
              </a:solidFill>
            </a:endParaRPr>
          </a:p>
        </p:txBody>
      </p:sp>
    </p:spTree>
    <p:extLst>
      <p:ext uri="{BB962C8B-B14F-4D97-AF65-F5344CB8AC3E}">
        <p14:creationId xmlns:p14="http://schemas.microsoft.com/office/powerpoint/2010/main" val="835405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Google Shape;115;p27">
            <a:extLst>
              <a:ext uri="{FF2B5EF4-FFF2-40B4-BE49-F238E27FC236}">
                <a16:creationId xmlns:a16="http://schemas.microsoft.com/office/drawing/2014/main" id="{72E5B5FB-A61F-A01A-30BA-6CA10DA1DA0E}"/>
              </a:ext>
            </a:extLst>
          </p:cNvPr>
          <p:cNvSpPr txBox="1"/>
          <p:nvPr/>
        </p:nvSpPr>
        <p:spPr>
          <a:xfrm>
            <a:off x="4656000" y="4787814"/>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 sini</a:t>
            </a:r>
            <a:endParaRPr sz="1100" dirty="0">
              <a:solidFill>
                <a:srgbClr val="000000"/>
              </a:solidFill>
            </a:endParaRPr>
          </a:p>
        </p:txBody>
      </p:sp>
      <p:pic>
        <p:nvPicPr>
          <p:cNvPr id="4" name="Picture 3">
            <a:extLst>
              <a:ext uri="{FF2B5EF4-FFF2-40B4-BE49-F238E27FC236}">
                <a16:creationId xmlns:a16="http://schemas.microsoft.com/office/drawing/2014/main" id="{2E381D37-349B-93A8-C7F9-AB26F1BC7398}"/>
              </a:ext>
            </a:extLst>
          </p:cNvPr>
          <p:cNvPicPr>
            <a:picLocks noChangeAspect="1"/>
          </p:cNvPicPr>
          <p:nvPr/>
        </p:nvPicPr>
        <p:blipFill>
          <a:blip r:embed="rId4"/>
          <a:stretch>
            <a:fillRect/>
          </a:stretch>
        </p:blipFill>
        <p:spPr>
          <a:xfrm>
            <a:off x="0" y="759715"/>
            <a:ext cx="9144000" cy="3805437"/>
          </a:xfrm>
          <a:prstGeom prst="rect">
            <a:avLst/>
          </a:prstGeom>
        </p:spPr>
      </p:pic>
      <p:sp>
        <p:nvSpPr>
          <p:cNvPr id="6" name="Google Shape;54;p13">
            <a:extLst>
              <a:ext uri="{FF2B5EF4-FFF2-40B4-BE49-F238E27FC236}">
                <a16:creationId xmlns:a16="http://schemas.microsoft.com/office/drawing/2014/main" id="{E19999DB-DF67-478A-8D3C-F52ECF8CE782}"/>
              </a:ext>
            </a:extLst>
          </p:cNvPr>
          <p:cNvSpPr txBox="1">
            <a:spLocks/>
          </p:cNvSpPr>
          <p:nvPr/>
        </p:nvSpPr>
        <p:spPr>
          <a:xfrm>
            <a:off x="0" y="-8167"/>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2200" b="1">
                <a:solidFill>
                  <a:schemeClr val="bg1"/>
                </a:solidFill>
                <a:latin typeface="+mj-lt"/>
                <a:ea typeface="Roboto"/>
                <a:cs typeface="Roboto"/>
                <a:sym typeface="Roboto"/>
              </a:rPr>
              <a:t>Monthly Hotel Booking Analysis Based on Hotel Type</a:t>
            </a:r>
            <a:endParaRPr lang="en-US" sz="2200" dirty="0">
              <a:solidFill>
                <a:schemeClr val="bg1"/>
              </a:solidFill>
              <a:latin typeface="+mj-lt"/>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67A4A8-8695-56CE-0C21-A538D7697864}"/>
              </a:ext>
            </a:extLst>
          </p:cNvPr>
          <p:cNvSpPr>
            <a:spLocks noGrp="1"/>
          </p:cNvSpPr>
          <p:nvPr>
            <p:ph type="body" idx="1"/>
          </p:nvPr>
        </p:nvSpPr>
        <p:spPr/>
        <p:txBody>
          <a:bodyPr>
            <a:normAutofit/>
          </a:bodyPr>
          <a:lstStyle/>
          <a:p>
            <a:pPr marL="114300" indent="0">
              <a:buNone/>
            </a:pPr>
            <a:r>
              <a:rPr lang="en-US" sz="1400" dirty="0" err="1"/>
              <a:t>Tingginya</a:t>
            </a:r>
            <a:r>
              <a:rPr lang="en-US" sz="1400" dirty="0"/>
              <a:t> </a:t>
            </a:r>
            <a:r>
              <a:rPr lang="en-US" sz="1400" dirty="0" err="1"/>
              <a:t>angka</a:t>
            </a:r>
            <a:r>
              <a:rPr lang="en-US" sz="1400" dirty="0"/>
              <a:t> booking hotel </a:t>
            </a:r>
            <a:r>
              <a:rPr lang="en-US" sz="1400" dirty="0" err="1"/>
              <a:t>terjadi</a:t>
            </a:r>
            <a:r>
              <a:rPr lang="en-US" sz="1400" dirty="0"/>
              <a:t> pada masa </a:t>
            </a:r>
            <a:r>
              <a:rPr lang="en-US" sz="1400" dirty="0" err="1"/>
              <a:t>liburan</a:t>
            </a:r>
            <a:r>
              <a:rPr lang="en-US" sz="1400" dirty="0"/>
              <a:t> </a:t>
            </a:r>
            <a:r>
              <a:rPr lang="en-US" sz="1400" dirty="0" err="1"/>
              <a:t>yaitu</a:t>
            </a:r>
            <a:r>
              <a:rPr lang="en-US" sz="1400" dirty="0"/>
              <a:t> </a:t>
            </a:r>
            <a:r>
              <a:rPr lang="en-US" sz="1400" dirty="0" err="1"/>
              <a:t>bulan</a:t>
            </a:r>
            <a:r>
              <a:rPr lang="en-US" sz="1400" dirty="0"/>
              <a:t> </a:t>
            </a:r>
            <a:r>
              <a:rPr lang="en-US" sz="1400" dirty="0" err="1"/>
              <a:t>Juni</a:t>
            </a:r>
            <a:r>
              <a:rPr lang="en-US" sz="1400" dirty="0"/>
              <a:t> - </a:t>
            </a:r>
            <a:r>
              <a:rPr lang="en-US" sz="1400" dirty="0" err="1"/>
              <a:t>Juli</a:t>
            </a:r>
            <a:r>
              <a:rPr lang="en-US" sz="1400" dirty="0"/>
              <a:t> dan November – </a:t>
            </a:r>
            <a:r>
              <a:rPr lang="en-US" sz="1400" dirty="0" err="1"/>
              <a:t>Desember</a:t>
            </a:r>
            <a:r>
              <a:rPr lang="en-US" sz="1400" dirty="0"/>
              <a:t>. </a:t>
            </a:r>
            <a:r>
              <a:rPr lang="en-US" sz="1400" dirty="0" err="1"/>
              <a:t>Kenaikan</a:t>
            </a:r>
            <a:r>
              <a:rPr lang="en-US" sz="1400" dirty="0"/>
              <a:t> </a:t>
            </a:r>
            <a:r>
              <a:rPr lang="en-US" sz="1400" dirty="0" err="1"/>
              <a:t>angka</a:t>
            </a:r>
            <a:r>
              <a:rPr lang="en-US" sz="1400" dirty="0"/>
              <a:t> booking hotel </a:t>
            </a:r>
            <a:r>
              <a:rPr lang="en-US" sz="1400" dirty="0" err="1"/>
              <a:t>terjadi</a:t>
            </a:r>
            <a:r>
              <a:rPr lang="en-US" sz="1400" dirty="0"/>
              <a:t> </a:t>
            </a:r>
            <a:r>
              <a:rPr lang="en-US" sz="1400" dirty="0" err="1"/>
              <a:t>mulai</a:t>
            </a:r>
            <a:r>
              <a:rPr lang="en-US" sz="1400" dirty="0"/>
              <a:t> </a:t>
            </a:r>
            <a:r>
              <a:rPr lang="en-US" sz="1400" dirty="0" err="1"/>
              <a:t>dari</a:t>
            </a:r>
            <a:r>
              <a:rPr lang="en-US" sz="1400" dirty="0"/>
              <a:t> </a:t>
            </a:r>
            <a:r>
              <a:rPr lang="en-US" sz="1400" dirty="0" err="1"/>
              <a:t>bulan</a:t>
            </a:r>
            <a:r>
              <a:rPr lang="en-US" sz="1400" dirty="0"/>
              <a:t> </a:t>
            </a:r>
            <a:r>
              <a:rPr lang="en-US" sz="1400" dirty="0" err="1"/>
              <a:t>Maret</a:t>
            </a:r>
            <a:r>
              <a:rPr lang="en-US" sz="1400" dirty="0"/>
              <a:t> </a:t>
            </a:r>
            <a:r>
              <a:rPr lang="en-US" sz="1400" dirty="0" err="1"/>
              <a:t>hingga</a:t>
            </a:r>
            <a:r>
              <a:rPr lang="en-US" sz="1400" dirty="0"/>
              <a:t> </a:t>
            </a:r>
            <a:r>
              <a:rPr lang="en-US" sz="1400" dirty="0" err="1"/>
              <a:t>bulan</a:t>
            </a:r>
            <a:r>
              <a:rPr lang="en-US" sz="1400" dirty="0"/>
              <a:t> </a:t>
            </a:r>
            <a:r>
              <a:rPr lang="en-US" sz="1400" dirty="0" err="1"/>
              <a:t>Juli</a:t>
            </a:r>
            <a:r>
              <a:rPr lang="en-US" sz="1400" dirty="0"/>
              <a:t>, </a:t>
            </a:r>
            <a:r>
              <a:rPr lang="en-US" sz="1400" dirty="0" err="1"/>
              <a:t>tetapi</a:t>
            </a:r>
            <a:r>
              <a:rPr lang="en-US" sz="1400" dirty="0"/>
              <a:t> </a:t>
            </a:r>
            <a:r>
              <a:rPr lang="en-US" sz="1400" dirty="0" err="1"/>
              <a:t>dari</a:t>
            </a:r>
            <a:r>
              <a:rPr lang="en-US" sz="1400" dirty="0"/>
              <a:t> </a:t>
            </a:r>
            <a:r>
              <a:rPr lang="en-US" sz="1400" dirty="0" err="1"/>
              <a:t>Juli</a:t>
            </a:r>
            <a:r>
              <a:rPr lang="en-US" sz="1400" dirty="0"/>
              <a:t> </a:t>
            </a:r>
            <a:r>
              <a:rPr lang="en-US" sz="1400" dirty="0" err="1"/>
              <a:t>hingga</a:t>
            </a:r>
            <a:r>
              <a:rPr lang="en-US" sz="1400" dirty="0"/>
              <a:t> September </a:t>
            </a:r>
            <a:r>
              <a:rPr lang="en-US" sz="1400" dirty="0" err="1"/>
              <a:t>terjadi</a:t>
            </a:r>
            <a:r>
              <a:rPr lang="en-US" sz="1400" dirty="0"/>
              <a:t> </a:t>
            </a:r>
            <a:r>
              <a:rPr lang="en-US" sz="1400" dirty="0" err="1"/>
              <a:t>penurunan</a:t>
            </a:r>
            <a:r>
              <a:rPr lang="en-US" sz="1400" dirty="0"/>
              <a:t>.</a:t>
            </a:r>
          </a:p>
          <a:p>
            <a:pPr marL="114300" indent="0">
              <a:buNone/>
            </a:pPr>
            <a:r>
              <a:rPr lang="en-ID" sz="1400" dirty="0"/>
              <a:t>Angka booking hotel pada </a:t>
            </a:r>
            <a:r>
              <a:rPr lang="en-ID" sz="1400" dirty="0" err="1"/>
              <a:t>jenis</a:t>
            </a:r>
            <a:r>
              <a:rPr lang="en-ID" sz="1400" dirty="0"/>
              <a:t> City Hotel </a:t>
            </a:r>
            <a:r>
              <a:rPr lang="en-ID" sz="1400" dirty="0" err="1"/>
              <a:t>terlihat</a:t>
            </a:r>
            <a:r>
              <a:rPr lang="en-ID" sz="1400" dirty="0"/>
              <a:t> naik-</a:t>
            </a:r>
            <a:r>
              <a:rPr lang="en-ID" sz="1400" dirty="0" err="1"/>
              <a:t>turun</a:t>
            </a:r>
            <a:r>
              <a:rPr lang="en-ID" sz="1400" dirty="0"/>
              <a:t>, </a:t>
            </a:r>
            <a:r>
              <a:rPr lang="en-ID" sz="1400" dirty="0" err="1"/>
              <a:t>sedangkan</a:t>
            </a:r>
            <a:r>
              <a:rPr lang="en-ID" sz="1400" dirty="0"/>
              <a:t> pada </a:t>
            </a:r>
            <a:r>
              <a:rPr lang="en-ID" sz="1400" dirty="0" err="1"/>
              <a:t>jenis</a:t>
            </a:r>
            <a:r>
              <a:rPr lang="en-ID" sz="1400" dirty="0"/>
              <a:t> Resort Hotel </a:t>
            </a:r>
            <a:r>
              <a:rPr lang="en-ID" sz="1400" dirty="0" err="1"/>
              <a:t>lebih</a:t>
            </a:r>
            <a:r>
              <a:rPr lang="en-ID" sz="1400" dirty="0"/>
              <a:t> </a:t>
            </a:r>
            <a:r>
              <a:rPr lang="en-ID" sz="1400" dirty="0" err="1"/>
              <a:t>terlihat</a:t>
            </a:r>
            <a:r>
              <a:rPr lang="en-ID" sz="1400" dirty="0"/>
              <a:t> </a:t>
            </a:r>
            <a:r>
              <a:rPr lang="en-ID" sz="1400" dirty="0" err="1"/>
              <a:t>konsisten</a:t>
            </a:r>
            <a:r>
              <a:rPr lang="en-ID" sz="1400" dirty="0"/>
              <a:t> </a:t>
            </a:r>
            <a:r>
              <a:rPr lang="en-ID" sz="1400" dirty="0" err="1"/>
              <a:t>antara</a:t>
            </a:r>
            <a:r>
              <a:rPr lang="en-ID" sz="1400" dirty="0"/>
              <a:t> 1000 </a:t>
            </a:r>
            <a:r>
              <a:rPr lang="en-ID" sz="1400" dirty="0" err="1"/>
              <a:t>hingga</a:t>
            </a:r>
            <a:r>
              <a:rPr lang="en-ID" sz="1400" dirty="0"/>
              <a:t> 2000.</a:t>
            </a:r>
          </a:p>
          <a:p>
            <a:pPr marL="114300" indent="0">
              <a:buNone/>
            </a:pPr>
            <a:r>
              <a:rPr lang="en-ID" sz="1400" dirty="0" err="1"/>
              <a:t>Secara</a:t>
            </a:r>
            <a:r>
              <a:rPr lang="en-ID" sz="1400" dirty="0"/>
              <a:t> </a:t>
            </a:r>
            <a:r>
              <a:rPr lang="en-ID" sz="1400" dirty="0" err="1"/>
              <a:t>keseluruhan</a:t>
            </a:r>
            <a:r>
              <a:rPr lang="en-ID" sz="1400" dirty="0"/>
              <a:t>, City Hotel </a:t>
            </a:r>
            <a:r>
              <a:rPr lang="en-ID" sz="1400" dirty="0" err="1"/>
              <a:t>lebih</a:t>
            </a:r>
            <a:r>
              <a:rPr lang="en-ID" sz="1400" dirty="0"/>
              <a:t> </a:t>
            </a:r>
            <a:r>
              <a:rPr lang="en-ID" sz="1400" dirty="0" err="1"/>
              <a:t>banyak</a:t>
            </a:r>
            <a:r>
              <a:rPr lang="en-ID" sz="1400" dirty="0"/>
              <a:t> </a:t>
            </a:r>
            <a:r>
              <a:rPr lang="en-ID" sz="1400" dirty="0" err="1"/>
              <a:t>dipilih</a:t>
            </a:r>
            <a:r>
              <a:rPr lang="en-ID" sz="1400" dirty="0"/>
              <a:t> </a:t>
            </a:r>
            <a:r>
              <a:rPr lang="en-ID" sz="1400" dirty="0" err="1"/>
              <a:t>dibanding</a:t>
            </a:r>
            <a:r>
              <a:rPr lang="en-ID" sz="1400" dirty="0"/>
              <a:t> Resort Hotel </a:t>
            </a:r>
            <a:r>
              <a:rPr lang="en-ID" sz="1400" dirty="0" err="1"/>
              <a:t>karena</a:t>
            </a:r>
            <a:r>
              <a:rPr lang="en-ID" sz="1400" dirty="0"/>
              <a:t> City Hotel </a:t>
            </a:r>
            <a:r>
              <a:rPr lang="en-ID" sz="1400" dirty="0" err="1"/>
              <a:t>berada</a:t>
            </a:r>
            <a:r>
              <a:rPr lang="en-ID" sz="1400" dirty="0"/>
              <a:t> di </a:t>
            </a:r>
            <a:r>
              <a:rPr lang="en-ID" sz="1400" dirty="0" err="1"/>
              <a:t>tengah</a:t>
            </a:r>
            <a:r>
              <a:rPr lang="en-ID" sz="1400" dirty="0"/>
              <a:t> </a:t>
            </a:r>
            <a:r>
              <a:rPr lang="en-ID" sz="1400" dirty="0" err="1"/>
              <a:t>kota</a:t>
            </a:r>
            <a:r>
              <a:rPr lang="en-ID" sz="1400" dirty="0"/>
              <a:t> yang </a:t>
            </a:r>
            <a:r>
              <a:rPr lang="en-ID" sz="1400" dirty="0" err="1"/>
              <a:t>lebih</a:t>
            </a:r>
            <a:r>
              <a:rPr lang="en-ID" sz="1400" dirty="0"/>
              <a:t> </a:t>
            </a:r>
            <a:r>
              <a:rPr lang="en-ID" sz="1400" dirty="0" err="1"/>
              <a:t>dekat</a:t>
            </a:r>
            <a:r>
              <a:rPr lang="en-ID" sz="1400" dirty="0"/>
              <a:t> </a:t>
            </a:r>
            <a:r>
              <a:rPr lang="en-ID" sz="1400" dirty="0" err="1"/>
              <a:t>dengan</a:t>
            </a:r>
            <a:r>
              <a:rPr lang="en-ID" sz="1400" dirty="0"/>
              <a:t> </a:t>
            </a:r>
            <a:r>
              <a:rPr lang="en-ID" sz="1400" dirty="0" err="1"/>
              <a:t>kegiatan</a:t>
            </a:r>
            <a:r>
              <a:rPr lang="en-ID" sz="1400" dirty="0"/>
              <a:t> </a:t>
            </a:r>
            <a:r>
              <a:rPr lang="en-ID" sz="1400" dirty="0" err="1"/>
              <a:t>perkantoran</a:t>
            </a:r>
            <a:r>
              <a:rPr lang="en-ID" sz="1400" dirty="0"/>
              <a:t> dan </a:t>
            </a:r>
            <a:r>
              <a:rPr lang="en-ID" sz="1400" dirty="0" err="1"/>
              <a:t>perekonomian</a:t>
            </a:r>
            <a:r>
              <a:rPr lang="en-ID" sz="1400" dirty="0"/>
              <a:t>.</a:t>
            </a:r>
          </a:p>
        </p:txBody>
      </p:sp>
      <p:sp>
        <p:nvSpPr>
          <p:cNvPr id="5" name="Google Shape;54;p13">
            <a:extLst>
              <a:ext uri="{FF2B5EF4-FFF2-40B4-BE49-F238E27FC236}">
                <a16:creationId xmlns:a16="http://schemas.microsoft.com/office/drawing/2014/main" id="{FCE09EA4-336F-4544-C4F3-98A3988D21C9}"/>
              </a:ext>
            </a:extLst>
          </p:cNvPr>
          <p:cNvSpPr txBox="1">
            <a:spLocks noGrp="1"/>
          </p:cNvSpPr>
          <p:nvPr>
            <p:ph type="title"/>
          </p:nvPr>
        </p:nvSpPr>
        <p:spPr>
          <a:xfrm>
            <a:off x="0" y="-8167"/>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200" b="1" dirty="0">
                <a:solidFill>
                  <a:schemeClr val="bg1"/>
                </a:solidFill>
                <a:latin typeface="+mj-lt"/>
                <a:ea typeface="Roboto"/>
                <a:cs typeface="Roboto"/>
                <a:sym typeface="Roboto"/>
              </a:rPr>
              <a:t>Monthly Hotel Booking Analysis Based on Hotel Type</a:t>
            </a:r>
            <a:endParaRPr sz="2200" dirty="0">
              <a:solidFill>
                <a:schemeClr val="bg1"/>
              </a:solidFill>
              <a:latin typeface="+mj-lt"/>
              <a:ea typeface="Roboto"/>
              <a:cs typeface="Roboto"/>
              <a:sym typeface="Roboto"/>
            </a:endParaRPr>
          </a:p>
        </p:txBody>
      </p:sp>
    </p:spTree>
    <p:extLst>
      <p:ext uri="{BB962C8B-B14F-4D97-AF65-F5344CB8AC3E}">
        <p14:creationId xmlns:p14="http://schemas.microsoft.com/office/powerpoint/2010/main" val="38202523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691</Words>
  <Application>Microsoft Office PowerPoint</Application>
  <PresentationFormat>On-screen Show (16:9)</PresentationFormat>
  <Paragraphs>45</Paragraphs>
  <Slides>13</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Dosis</vt:lpstr>
      <vt:lpstr>Nunito</vt:lpstr>
      <vt:lpstr>Roboto</vt:lpstr>
      <vt:lpstr>Simple Light</vt:lpstr>
      <vt:lpstr>Simple Light</vt:lpstr>
      <vt:lpstr>Investigate Business Hotel using Data Visualization </vt:lpstr>
      <vt:lpstr>Overview</vt:lpstr>
      <vt:lpstr>Data Preprocessing</vt:lpstr>
      <vt:lpstr>Handling Missing Value</vt:lpstr>
      <vt:lpstr>Handling Invalid Value</vt:lpstr>
      <vt:lpstr>Handling Unnecessary Data</vt:lpstr>
      <vt:lpstr>Data Analysis</vt:lpstr>
      <vt:lpstr>PowerPoint Presentation</vt:lpstr>
      <vt:lpstr>Monthly Hotel Booking Analysis Based on Hotel Type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Lutfi Kurrotaeni</cp:lastModifiedBy>
  <cp:revision>6</cp:revision>
  <dcterms:modified xsi:type="dcterms:W3CDTF">2023-07-11T03:14:48Z</dcterms:modified>
</cp:coreProperties>
</file>